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69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72" r:id="rId16"/>
    <p:sldId id="273" r:id="rId17"/>
    <p:sldId id="274" r:id="rId18"/>
    <p:sldId id="281" r:id="rId19"/>
    <p:sldId id="282" r:id="rId20"/>
    <p:sldId id="283" r:id="rId21"/>
    <p:sldId id="280" r:id="rId22"/>
  </p:sldIdLst>
  <p:sldSz cx="12192000" cy="6858000"/>
  <p:notesSz cx="6858000" cy="9144000"/>
  <p:embeddedFontLst>
    <p:embeddedFont>
      <p:font typeface="Aileron Heavy" panose="020B0604020202020204" charset="0"/>
      <p:regular r:id="rId24"/>
    </p:embeddedFont>
    <p:embeddedFont>
      <p:font typeface="Aileron Heavy Bold" panose="020B0604020202020204" charset="0"/>
      <p:regular r:id="rId25"/>
    </p:embeddedFont>
    <p:embeddedFont>
      <p:font typeface="Aileron Regular" panose="020B0604020202020204" charset="0"/>
      <p:regular r:id="rId26"/>
    </p:embeddedFont>
    <p:embeddedFont>
      <p:font typeface="Aileron Regular Bold" panose="020B0604020202020204" charset="0"/>
      <p:regular r:id="rId27"/>
    </p:embeddedFont>
    <p:embeddedFont>
      <p:font typeface="Alegreya" panose="020B0604020202020204" charset="0"/>
      <p:regular r:id="rId28"/>
    </p:embeddedFont>
    <p:embeddedFont>
      <p:font typeface="Alegreya Italics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22" autoAdjust="0"/>
  </p:normalViewPr>
  <p:slideViewPr>
    <p:cSldViewPr>
      <p:cViewPr varScale="1">
        <p:scale>
          <a:sx n="109" d="100"/>
          <a:sy n="109" d="100"/>
        </p:scale>
        <p:origin x="594" y="120"/>
      </p:cViewPr>
      <p:guideLst>
        <p:guide orient="horz" pos="1440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990FC-5164-4B92-858F-00BA54109643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D7864-2F33-44B7-8CA1-E45DFCB6E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8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D7864-2F33-44B7-8CA1-E45DFCB6E8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4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145/2996864" TargetMode="Externa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6465" b="64014"/>
          <a:stretch>
            <a:fillRect/>
          </a:stretch>
        </p:blipFill>
        <p:spPr>
          <a:xfrm>
            <a:off x="2397796" y="3097416"/>
            <a:ext cx="10585227" cy="40697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68287" y="374629"/>
            <a:ext cx="2455063" cy="87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97"/>
              </a:lnSpc>
              <a:spcBef>
                <a:spcPct val="0"/>
              </a:spcBef>
            </a:pPr>
            <a:r>
              <a:rPr lang="en-US" sz="5070" u="sng" dirty="0">
                <a:solidFill>
                  <a:srgbClr val="000000"/>
                </a:solidFill>
                <a:latin typeface="Alegreya"/>
              </a:rPr>
              <a:t>Intellera: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445228"/>
            <a:ext cx="10820400" cy="1333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63"/>
              </a:lnSpc>
              <a:spcBef>
                <a:spcPct val="0"/>
              </a:spcBef>
            </a:pPr>
            <a:r>
              <a:rPr lang="en-US" sz="2400" u="sng" dirty="0">
                <a:solidFill>
                  <a:srgbClr val="000000"/>
                </a:solidFill>
                <a:latin typeface="Alegreya Italics"/>
              </a:rPr>
              <a:t>A Hardware Based Acceleration of Matrix MAC Processor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" y="5865450"/>
            <a:ext cx="12192000" cy="194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4820AF-CE9B-D79A-C4B3-57F6FDEA9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85762"/>
            <a:ext cx="2133600" cy="2133600"/>
          </a:xfrm>
          <a:prstGeom prst="rect">
            <a:avLst/>
          </a:prstGeom>
        </p:spPr>
      </p:pic>
      <p:sp>
        <p:nvSpPr>
          <p:cNvPr id="14" name="TextShape 2">
            <a:extLst>
              <a:ext uri="{FF2B5EF4-FFF2-40B4-BE49-F238E27FC236}">
                <a16:creationId xmlns:a16="http://schemas.microsoft.com/office/drawing/2014/main" id="{1FF4DDD1-4167-ACD4-9DF3-88DD09008BD0}"/>
              </a:ext>
            </a:extLst>
          </p:cNvPr>
          <p:cNvSpPr txBox="1"/>
          <p:nvPr/>
        </p:nvSpPr>
        <p:spPr>
          <a:xfrm>
            <a:off x="228600" y="3429000"/>
            <a:ext cx="5037491" cy="185558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Team Members:</a:t>
            </a:r>
            <a:endParaRPr lang="en-US" sz="2400" b="1" spc="-1" dirty="0">
              <a:solidFill>
                <a:schemeClr val="accent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Mr. Saad Khan	 	2020414 </a:t>
            </a: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Ms. Mahnoor Maleeka 	2020217 </a:t>
            </a: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Mr. Zaeem Shakir 		2020487 </a:t>
            </a:r>
          </a:p>
        </p:txBody>
      </p:sp>
      <p:sp>
        <p:nvSpPr>
          <p:cNvPr id="15" name="TextShape 2">
            <a:extLst>
              <a:ext uri="{FF2B5EF4-FFF2-40B4-BE49-F238E27FC236}">
                <a16:creationId xmlns:a16="http://schemas.microsoft.com/office/drawing/2014/main" id="{0831C815-42E5-22C7-1E39-DAE92FD1BE8D}"/>
              </a:ext>
            </a:extLst>
          </p:cNvPr>
          <p:cNvSpPr txBox="1"/>
          <p:nvPr/>
        </p:nvSpPr>
        <p:spPr>
          <a:xfrm>
            <a:off x="6925909" y="3097416"/>
            <a:ext cx="5037491" cy="185558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br>
              <a:rPr lang="en-US" sz="2400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</a:br>
            <a:r>
              <a:rPr lang="en-US" sz="2400" b="1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Supervisor: </a:t>
            </a:r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Dr. Fahad Bin Muslim</a:t>
            </a:r>
            <a:br>
              <a:rPr lang="en-US" sz="2400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</a:br>
            <a:r>
              <a:rPr lang="en-US" sz="2400" b="1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Co-supervisor: </a:t>
            </a:r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Dr. Taj Muhammad</a:t>
            </a:r>
            <a:endParaRPr lang="en-US" sz="2400" spc="-1" dirty="0">
              <a:solidFill>
                <a:schemeClr val="accent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chemeClr val="accent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DA39CF59-0510-A3B3-85F2-EE02F28C0B93}"/>
              </a:ext>
            </a:extLst>
          </p:cNvPr>
          <p:cNvSpPr/>
          <p:nvPr/>
        </p:nvSpPr>
        <p:spPr>
          <a:xfrm>
            <a:off x="2209799" y="6019470"/>
            <a:ext cx="77720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spc="-1" dirty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legreya" panose="020B0604020202020204" charset="0"/>
              </a:rPr>
              <a:t>Faculty of Computer Sciences and Engineering</a:t>
            </a:r>
            <a:br>
              <a:rPr lang="en-US" sz="1800" spc="-1" dirty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legreya" panose="020B0604020202020204" charset="0"/>
              </a:rPr>
            </a:br>
            <a:r>
              <a:rPr lang="en-US" sz="1800" spc="-1" dirty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legreya" panose="020B0604020202020204" charset="0"/>
              </a:rPr>
              <a:t>Ghulam </a:t>
            </a:r>
            <a:r>
              <a:rPr lang="en-US" sz="1800" spc="-1" dirty="0" err="1">
                <a:solidFill>
                  <a:schemeClr val="tx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legreya" panose="020B0604020202020204" charset="0"/>
              </a:rPr>
              <a:t>Ishaq</a:t>
            </a:r>
            <a:r>
              <a:rPr lang="en-US" sz="1800" spc="-1" dirty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legreya" panose="020B0604020202020204" charset="0"/>
              </a:rPr>
              <a:t> Khan Institute of Engineering Sciences and Technology, Pakistan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81254"/>
          <a:stretch>
            <a:fillRect/>
          </a:stretch>
        </p:blipFill>
        <p:spPr>
          <a:xfrm>
            <a:off x="-2431860" y="4206516"/>
            <a:ext cx="15374820" cy="2860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72469"/>
          <a:stretch>
            <a:fillRect/>
          </a:stretch>
        </p:blipFill>
        <p:spPr>
          <a:xfrm rot="-5400000">
            <a:off x="4001126" y="-6293028"/>
            <a:ext cx="3926011" cy="139576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500153F-0F8C-196B-C953-AF4C1ADE919A}"/>
              </a:ext>
            </a:extLst>
          </p:cNvPr>
          <p:cNvSpPr txBox="1">
            <a:spLocks/>
          </p:cNvSpPr>
          <p:nvPr/>
        </p:nvSpPr>
        <p:spPr>
          <a:xfrm>
            <a:off x="2781300" y="355587"/>
            <a:ext cx="6629400" cy="58737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legreya Italics" panose="020B0604020202020204" charset="0"/>
              </a:rPr>
              <a:t>Novelty in your project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B4DCF5-7CDF-3432-F207-8C552B372EC2}"/>
              </a:ext>
            </a:extLst>
          </p:cNvPr>
          <p:cNvSpPr txBox="1">
            <a:spLocks/>
          </p:cNvSpPr>
          <p:nvPr/>
        </p:nvSpPr>
        <p:spPr>
          <a:xfrm>
            <a:off x="1773131" y="802525"/>
            <a:ext cx="8382000" cy="2060196"/>
          </a:xfrm>
          <a:prstGeom prst="rect">
            <a:avLst/>
          </a:prstGeom>
        </p:spPr>
        <p:txBody>
          <a:bodyPr>
            <a:noAutofit/>
          </a:bodyPr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legreya" panose="020B0604020202020204" charset="0"/>
              </a:rPr>
              <a:t>Design of a RISC-V based processor with custom instruction set architecture optimized for matrix MAC computations.</a:t>
            </a:r>
          </a:p>
          <a:p>
            <a:r>
              <a:rPr lang="en-US" sz="1800" dirty="0">
                <a:latin typeface="Alegreya" panose="020B0604020202020204" charset="0"/>
              </a:rPr>
              <a:t>Incorporation of dedicated hardware accelerators.</a:t>
            </a:r>
          </a:p>
          <a:p>
            <a:r>
              <a:rPr lang="en-US" sz="1800" dirty="0">
                <a:latin typeface="Alegreya" panose="020B0604020202020204" charset="0"/>
              </a:rPr>
              <a:t>Overcoming limitations of traditional processors.</a:t>
            </a:r>
          </a:p>
          <a:p>
            <a:r>
              <a:rPr lang="en-US" sz="1800" dirty="0">
                <a:latin typeface="Alegreya" panose="020B0604020202020204" charset="0"/>
              </a:rPr>
              <a:t>Superior performance and power efficiency compared to existing systems.</a:t>
            </a:r>
          </a:p>
          <a:p>
            <a:endParaRPr lang="en-US" sz="2000" dirty="0">
              <a:latin typeface="Alegreya" panose="020B060402020202020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000" b="1" u="sng" dirty="0">
                <a:latin typeface="Alegreya" panose="020B0604020202020204" charset="0"/>
              </a:rPr>
              <a:t>Comparison Table: Existing Systems vs. Proposed System</a:t>
            </a:r>
          </a:p>
          <a:p>
            <a:pPr marL="0" indent="0">
              <a:buFont typeface="Arial" pitchFamily="34" charset="0"/>
              <a:buNone/>
            </a:pPr>
            <a:endParaRPr lang="en-US" sz="2000" dirty="0">
              <a:latin typeface="Alegreya" panose="020B0604020202020204" charset="0"/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94CCD9F-8ABE-062E-55A9-6FC999DCC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740012"/>
              </p:ext>
            </p:extLst>
          </p:nvPr>
        </p:nvGraphicFramePr>
        <p:xfrm>
          <a:off x="1739900" y="3226096"/>
          <a:ext cx="9461500" cy="2895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5375">
                  <a:extLst>
                    <a:ext uri="{9D8B030D-6E8A-4147-A177-3AD203B41FA5}">
                      <a16:colId xmlns:a16="http://schemas.microsoft.com/office/drawing/2014/main" val="2014749286"/>
                    </a:ext>
                  </a:extLst>
                </a:gridCol>
                <a:gridCol w="2365375">
                  <a:extLst>
                    <a:ext uri="{9D8B030D-6E8A-4147-A177-3AD203B41FA5}">
                      <a16:colId xmlns:a16="http://schemas.microsoft.com/office/drawing/2014/main" val="1074369169"/>
                    </a:ext>
                  </a:extLst>
                </a:gridCol>
                <a:gridCol w="2365375">
                  <a:extLst>
                    <a:ext uri="{9D8B030D-6E8A-4147-A177-3AD203B41FA5}">
                      <a16:colId xmlns:a16="http://schemas.microsoft.com/office/drawing/2014/main" val="3007378221"/>
                    </a:ext>
                  </a:extLst>
                </a:gridCol>
                <a:gridCol w="2365375">
                  <a:extLst>
                    <a:ext uri="{9D8B030D-6E8A-4147-A177-3AD203B41FA5}">
                      <a16:colId xmlns:a16="http://schemas.microsoft.com/office/drawing/2014/main" val="683845093"/>
                    </a:ext>
                  </a:extLst>
                </a:gridCol>
              </a:tblGrid>
              <a:tr h="356477"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effectLst/>
                          <a:latin typeface="Alegreya" panose="020B0604020202020204" charset="0"/>
                        </a:rPr>
                        <a:t>System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effectLst/>
                          <a:latin typeface="Alegreya" panose="020B0604020202020204" charset="0"/>
                        </a:rPr>
                        <a:t>Approach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effectLst/>
                          <a:latin typeface="Alegreya" panose="020B0604020202020204" charset="0"/>
                        </a:rPr>
                        <a:t>Advantages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b="1">
                          <a:effectLst/>
                          <a:latin typeface="Alegreya" panose="020B0604020202020204" charset="0"/>
                        </a:rPr>
                        <a:t>Limitations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05842396"/>
                  </a:ext>
                </a:extLst>
              </a:tr>
              <a:tr h="89119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Alegreya" panose="020B0604020202020204" charset="0"/>
                        </a:rPr>
                        <a:t>Matrix Processor 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Alegreya" panose="020B0604020202020204" charset="0"/>
                        </a:rPr>
                        <a:t>Custom instruction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Alegreya" panose="020B0604020202020204" charset="0"/>
                        </a:rPr>
                        <a:t>Improved performance, parallelism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  <a:latin typeface="Alegreya" panose="020B0604020202020204" charset="0"/>
                        </a:rPr>
                        <a:t>Limited scalability, architecture-specific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845671"/>
                  </a:ext>
                </a:extLst>
              </a:tr>
              <a:tr h="70085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  <a:latin typeface="Alegreya" panose="020B0604020202020204" charset="0"/>
                        </a:rPr>
                        <a:t>FPGA-based Accelerators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  <a:latin typeface="Alegreya" panose="020B0604020202020204" charset="0"/>
                        </a:rPr>
                        <a:t>FPGA-based 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Alegreya" panose="020B0604020202020204" charset="0"/>
                        </a:rPr>
                        <a:t>High throughput, low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Alegreya" panose="020B0604020202020204" charset="0"/>
                        </a:rPr>
                        <a:t>Design complexity, resource utilization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0906884"/>
                  </a:ext>
                </a:extLst>
              </a:tr>
              <a:tr h="89119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  <a:latin typeface="Alegreya" panose="020B0604020202020204" charset="0"/>
                        </a:rPr>
                        <a:t>Proposed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Alegreya" panose="020B0604020202020204" charset="0"/>
                        </a:rPr>
                        <a:t>RISC-V based processor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  <a:latin typeface="Alegreya" panose="020B0604020202020204" charset="0"/>
                        </a:rPr>
                        <a:t>Custom ISA, optimized for matrix MAC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Alegreya" panose="020B0604020202020204" charset="0"/>
                        </a:rPr>
                        <a:t>Requires FPGA implementation, 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491784"/>
                  </a:ext>
                </a:extLst>
              </a:tr>
            </a:tbl>
          </a:graphicData>
        </a:graphic>
      </p:graphicFrame>
      <p:sp>
        <p:nvSpPr>
          <p:cNvPr id="10" name="AutoShape 7">
            <a:extLst>
              <a:ext uri="{FF2B5EF4-FFF2-40B4-BE49-F238E27FC236}">
                <a16:creationId xmlns:a16="http://schemas.microsoft.com/office/drawing/2014/main" id="{BB1C8C09-2A1C-FFE9-E32C-A4CF0738FDC7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71456"/>
          <a:stretch>
            <a:fillRect/>
          </a:stretch>
        </p:blipFill>
        <p:spPr>
          <a:xfrm rot="-10800000">
            <a:off x="-1867668" y="-1131705"/>
            <a:ext cx="17251255" cy="43947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-326238" y="6184900"/>
            <a:ext cx="1284447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C1F01B-158B-F0B8-E3AA-7C481063AD70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atin typeface="Alegreya Italics" panose="020B0604020202020204" charset="0"/>
              </a:rPr>
              <a:t>Dataset Description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937BF4F-6A3D-E7FC-40BB-D103E1480436}"/>
              </a:ext>
            </a:extLst>
          </p:cNvPr>
          <p:cNvSpPr txBox="1">
            <a:spLocks/>
          </p:cNvSpPr>
          <p:nvPr/>
        </p:nvSpPr>
        <p:spPr>
          <a:xfrm>
            <a:off x="831850" y="3429000"/>
            <a:ext cx="10515600" cy="1500187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ONLY FOR ML/AI/Computer Vision/Research Projects</a:t>
            </a:r>
          </a:p>
        </p:txBody>
      </p:sp>
    </p:spTree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887" t="24497" r="21123" b="3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326238" y="6184900"/>
            <a:ext cx="12844475" cy="0"/>
          </a:xfrm>
          <a:prstGeom prst="line">
            <a:avLst/>
          </a:prstGeom>
          <a:ln w="9525" cap="flat">
            <a:solidFill>
              <a:srgbClr val="EDEBE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FDAB599-73D4-31B8-0E41-A08BD2971EBE}"/>
              </a:ext>
            </a:extLst>
          </p:cNvPr>
          <p:cNvSpPr txBox="1">
            <a:spLocks/>
          </p:cNvSpPr>
          <p:nvPr/>
        </p:nvSpPr>
        <p:spPr>
          <a:xfrm>
            <a:off x="851735" y="960657"/>
            <a:ext cx="10515600" cy="514318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legreya Italics" panose="020B0604020202020204" charset="0"/>
              </a:rPr>
              <a:t>Dataset(s) Description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AE8B4D-CB40-74F2-6CFC-464524F66A21}"/>
              </a:ext>
            </a:extLst>
          </p:cNvPr>
          <p:cNvSpPr txBox="1">
            <a:spLocks/>
          </p:cNvSpPr>
          <p:nvPr/>
        </p:nvSpPr>
        <p:spPr>
          <a:xfrm>
            <a:off x="1905000" y="1833562"/>
            <a:ext cx="8686800" cy="4351338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legreya" panose="020B0604020202020204" charset="0"/>
              </a:rPr>
              <a:t>At present, our project does not require a specific dataset as its primary focus is on making ML and DL algorithms faster. </a:t>
            </a:r>
          </a:p>
          <a:p>
            <a:r>
              <a:rPr lang="en-US" sz="2200" dirty="0">
                <a:latin typeface="Alegreya" panose="020B0604020202020204" charset="0"/>
              </a:rPr>
              <a:t>We are primarily focused on optimizing the underlying hardware and designing efficient matrix MAC operations.</a:t>
            </a:r>
          </a:p>
          <a:p>
            <a:r>
              <a:rPr lang="en-US" sz="2200" dirty="0">
                <a:latin typeface="Alegreya" panose="020B0604020202020204" charset="0"/>
              </a:rPr>
              <a:t>Our project is aimed at making ML and DL algorithms faster.</a:t>
            </a:r>
          </a:p>
          <a:p>
            <a:r>
              <a:rPr lang="en-US" sz="2200" dirty="0">
                <a:latin typeface="Alegreya" panose="020B0604020202020204" charset="0"/>
              </a:rPr>
              <a:t>After result analysis of our project, we will use and incorporate a real NN architecture such as mobile net in our project.</a:t>
            </a:r>
          </a:p>
          <a:p>
            <a:r>
              <a:rPr lang="en-US" sz="2200" dirty="0">
                <a:latin typeface="Alegreya" panose="020B0604020202020204" charset="0"/>
              </a:rPr>
              <a:t>We will discuss datasets later-on that aligns with our project.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6465" b="64014"/>
          <a:stretch>
            <a:fillRect/>
          </a:stretch>
        </p:blipFill>
        <p:spPr>
          <a:xfrm>
            <a:off x="2397796" y="3097416"/>
            <a:ext cx="10585227" cy="40697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E11C210-004A-6EB1-21E7-BA809979DDC2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"/>
            <a:r>
              <a:rPr lang="en-US" sz="6000" b="1" dirty="0">
                <a:latin typeface="Alegreya Italics" panose="020B0604020202020204" charset="0"/>
              </a:rPr>
              <a:t>In-depth Engineering/ Computing Knowledge</a:t>
            </a:r>
            <a:endParaRPr lang="en-US" sz="6000" b="1" dirty="0">
              <a:solidFill>
                <a:srgbClr val="000000"/>
              </a:solidFill>
              <a:latin typeface="Alegreya Italics" panose="020B060402020202020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81CBA05-2F4F-8376-21B4-C6B48C8EA51F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legreya" panose="020B0604020202020204" charset="0"/>
              </a:rPr>
              <a:t>Total marks 5</a:t>
            </a:r>
            <a:br>
              <a:rPr lang="en-US" sz="2400" dirty="0">
                <a:latin typeface="Alegreya" panose="020B0604020202020204" charset="0"/>
              </a:rPr>
            </a:br>
            <a:r>
              <a:rPr lang="en-US" sz="2400" dirty="0">
                <a:latin typeface="Alegreya" panose="020B0604020202020204" charset="0"/>
              </a:rPr>
              <a:t>This slide must be present in your presentation</a:t>
            </a:r>
            <a:br>
              <a:rPr lang="en-US" sz="2400" dirty="0">
                <a:latin typeface="Alegreya" panose="020B0604020202020204" charset="0"/>
              </a:rPr>
            </a:br>
            <a:r>
              <a:rPr lang="en-US" sz="2400" dirty="0">
                <a:latin typeface="Alegreya" panose="020B0604020202020204" charset="0"/>
              </a:rPr>
              <a:t>During presentation you will read this slide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CD84E26D-2939-D4B3-893D-3329DEBC5A61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4392933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5934" r="48600"/>
          <a:stretch>
            <a:fillRect/>
          </a:stretch>
        </p:blipFill>
        <p:spPr>
          <a:xfrm>
            <a:off x="6634324" y="-507954"/>
            <a:ext cx="5928473" cy="36786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67D21B1-16E7-6D10-B1AE-93F4A8C17C48}"/>
              </a:ext>
            </a:extLst>
          </p:cNvPr>
          <p:cNvSpPr txBox="1">
            <a:spLocks/>
          </p:cNvSpPr>
          <p:nvPr/>
        </p:nvSpPr>
        <p:spPr>
          <a:xfrm>
            <a:off x="838200" y="747558"/>
            <a:ext cx="10515600" cy="1167622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>
                <a:latin typeface="Alegreya Italics" panose="020B0604020202020204" charset="0"/>
              </a:rPr>
              <a:t>In-depth Engineering/Computing Knowledge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A2C0C1-8BB3-F1BD-36C9-B6258F52986D}"/>
              </a:ext>
            </a:extLst>
          </p:cNvPr>
          <p:cNvSpPr txBox="1">
            <a:spLocks/>
          </p:cNvSpPr>
          <p:nvPr/>
        </p:nvSpPr>
        <p:spPr>
          <a:xfrm>
            <a:off x="2286000" y="1731131"/>
            <a:ext cx="7620000" cy="4633913"/>
          </a:xfrm>
          <a:prstGeom prst="rect">
            <a:avLst/>
          </a:prstGeom>
        </p:spPr>
        <p:txBody>
          <a:bodyPr>
            <a:normAutofit/>
          </a:bodyPr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In-depth engineering and computing knowledge is crucial for project success.</a:t>
            </a:r>
          </a:p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Custom instruction set architecture (ISA) optimization for matrix MAC operations.</a:t>
            </a:r>
          </a:p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Development of a RISC-V based processor with a 32-bit instruction set architecture.</a:t>
            </a:r>
          </a:p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Implementation of the design on an FPGA.</a:t>
            </a:r>
          </a:p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Designing dedicated hardware accelerators.</a:t>
            </a:r>
          </a:p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Feasibility analysis for System-on-Chip (SoC) development.</a:t>
            </a:r>
          </a:p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Expertise in computer architecture, microarchitecture, digital logic design, HDLs, FPGA implementation, algorithm optimization, and system-level integration is required.</a:t>
            </a:r>
          </a:p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Ensuring project success and creating an efficient hardware-based accelerator for matrix MAC operations.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5FCC7384-6CEF-8FCF-D626-8B65D0FCFB55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5153688"/>
      </p:ext>
    </p:extLst>
  </p:cSld>
  <p:clrMapOvr>
    <a:masterClrMapping/>
  </p:clrMapOvr>
  <p:transition spd="med"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102" r="68019"/>
          <a:stretch>
            <a:fillRect/>
          </a:stretch>
        </p:blipFill>
        <p:spPr>
          <a:xfrm rot="-5400000">
            <a:off x="1165428" y="-2598826"/>
            <a:ext cx="2670625" cy="71905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8138" r="61878"/>
          <a:stretch>
            <a:fillRect/>
          </a:stretch>
        </p:blipFill>
        <p:spPr>
          <a:xfrm rot="5337552">
            <a:off x="7292895" y="1521171"/>
            <a:ext cx="3183495" cy="81869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38436C0-CE0C-D972-0CC0-0F72296A7F52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b"/>
            <a:r>
              <a:rPr lang="en-US" sz="3200" b="1" dirty="0">
                <a:latin typeface="Alegreya Italics" panose="020B0604020202020204" charset="0"/>
              </a:rPr>
              <a:t>Involve at least one of the following attributes: </a:t>
            </a:r>
            <a:br>
              <a:rPr lang="en-US" sz="3200" b="1" dirty="0">
                <a:latin typeface="Alegreya Italics" panose="020B0604020202020204" charset="0"/>
              </a:rPr>
            </a:br>
            <a:r>
              <a:rPr lang="en-US" sz="3200" b="1" dirty="0">
                <a:latin typeface="Alegreya Italics" panose="020B0604020202020204" charset="0"/>
              </a:rPr>
              <a:t>Wide-ranging/conﬂicting technical issues, no obvious solution, infrequently encountered issues, diverse groups of stakeholders, or component parts/sub-problems. </a:t>
            </a:r>
            <a:endParaRPr lang="en-US" sz="3200" b="1" dirty="0">
              <a:solidFill>
                <a:srgbClr val="000000"/>
              </a:solidFill>
              <a:latin typeface="Alegreya Italics" panose="020B060402020202020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743E36-F6E7-4343-8794-452CB305AB42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legreya" panose="020B0604020202020204" charset="0"/>
              </a:rPr>
              <a:t>Total marks 5</a:t>
            </a:r>
            <a:br>
              <a:rPr lang="en-US" sz="2400" dirty="0">
                <a:latin typeface="Alegreya" panose="020B0604020202020204" charset="0"/>
              </a:rPr>
            </a:br>
            <a:r>
              <a:rPr lang="en-US" sz="2400" dirty="0">
                <a:latin typeface="Alegreya" panose="020B0604020202020204" charset="0"/>
              </a:rPr>
              <a:t>This slide must be present in your presentation</a:t>
            </a:r>
            <a:br>
              <a:rPr lang="en-US" sz="2400" dirty="0">
                <a:latin typeface="Alegreya" panose="020B0604020202020204" charset="0"/>
              </a:rPr>
            </a:br>
            <a:r>
              <a:rPr lang="en-US" sz="2400" dirty="0">
                <a:latin typeface="Alegreya" panose="020B0604020202020204" charset="0"/>
              </a:rPr>
              <a:t>During presentation you will read this slide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4E50E0BB-79C3-DA7E-B8AC-736ABDBA21B5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2286183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932" t="39347" r="24157"/>
          <a:stretch>
            <a:fillRect/>
          </a:stretch>
        </p:blipFill>
        <p:spPr>
          <a:xfrm rot="-5400000">
            <a:off x="-1143021" y="-1031357"/>
            <a:ext cx="7844202" cy="8400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74A7CBB-B858-90DB-72C5-EA97F9AB513A}"/>
              </a:ext>
            </a:extLst>
          </p:cNvPr>
          <p:cNvSpPr txBox="1">
            <a:spLocks/>
          </p:cNvSpPr>
          <p:nvPr/>
        </p:nvSpPr>
        <p:spPr>
          <a:xfrm>
            <a:off x="833806" y="560769"/>
            <a:ext cx="10515600" cy="764382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>
                <a:latin typeface="Alegreya Italics" panose="020B0604020202020204" charset="0"/>
              </a:rPr>
              <a:t>Attributes: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641B1C-1AF8-6D8C-BDAA-D7454803FF41}"/>
              </a:ext>
            </a:extLst>
          </p:cNvPr>
          <p:cNvSpPr txBox="1">
            <a:spLocks/>
          </p:cNvSpPr>
          <p:nvPr/>
        </p:nvSpPr>
        <p:spPr>
          <a:xfrm>
            <a:off x="990600" y="1347788"/>
            <a:ext cx="9525000" cy="4263231"/>
          </a:xfrm>
          <a:prstGeom prst="rect">
            <a:avLst/>
          </a:prstGeom>
        </p:spPr>
        <p:txBody>
          <a:bodyPr>
            <a:noAutofit/>
          </a:bodyPr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"/>
            <a:r>
              <a:rPr lang="en-US" sz="1600" u="sng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wide-ranging/conﬂicting technical issues:</a:t>
            </a:r>
          </a:p>
          <a:p>
            <a:pPr lvl="1" algn="just" fontAlgn="b"/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The project may face diverse technical challenges such as optimizing the custom instruction set for matrix MAC, parallelization, data dependencies, power-performance trade-offs.</a:t>
            </a:r>
          </a:p>
          <a:p>
            <a:pPr algn="just" fontAlgn="b"/>
            <a:r>
              <a:rPr lang="en-US" sz="1600" u="sng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no obvious solution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:</a:t>
            </a:r>
          </a:p>
          <a:p>
            <a:pPr lvl="1" algn="just" fontAlgn="b"/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Some technical challenges may lack straightforward solutions, requiring iterative design, performance analysis, and experimentation for effective resolution.</a:t>
            </a:r>
          </a:p>
          <a:p>
            <a:pPr algn="just" fontAlgn="b"/>
            <a:r>
              <a:rPr lang="en-US" sz="1600" u="sng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infrequently encountered issues:</a:t>
            </a:r>
          </a:p>
          <a:p>
            <a:pPr lvl="1" algn="just" fontAlgn="b"/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Unexpected hardware limitations, FPGA constraints, software compatibility, and component interactions may pose infrequent technical challenges, requiring thorough debugging and troubleshooting.</a:t>
            </a:r>
          </a:p>
          <a:p>
            <a:pPr algn="just" fontAlgn="b"/>
            <a:r>
              <a:rPr lang="en-US" sz="1600" u="sng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diverse groups of stakeholders:</a:t>
            </a:r>
          </a:p>
          <a:p>
            <a:pPr lvl="1" algn="just" fontAlgn="b"/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 Engaging and managing stakeholders including supervisors, faculty, experts, and potential users is crucial for gathering feedback and aligning project goals.</a:t>
            </a:r>
          </a:p>
          <a:p>
            <a:pPr algn="just" fontAlgn="b"/>
            <a:r>
              <a:rPr lang="en-US" sz="1600" u="sng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component parts/sub-problems:</a:t>
            </a:r>
          </a:p>
          <a:p>
            <a:pPr lvl="1" algn="just" fontAlgn="b"/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Alegreya" panose="020B0604020202020204" charset="0"/>
              </a:rPr>
              <a:t>The project can be divided into component parts such as custom ISA design, RISC-V processor development, hardware accelerators, integration, FPGA implementation, and performance evaluation, requiring systematic approach, teamwork, and project management.</a:t>
            </a:r>
          </a:p>
          <a:p>
            <a:pPr marL="0" indent="0" algn="just" fontAlgn="b">
              <a:buFont typeface="Arial" pitchFamily="34" charset="0"/>
              <a:buNone/>
            </a:pPr>
            <a:endParaRPr lang="en-US" sz="1400" dirty="0">
              <a:solidFill>
                <a:schemeClr val="tx1">
                  <a:lumMod val="85000"/>
                </a:schemeClr>
              </a:solidFill>
              <a:latin typeface="Alegreya" panose="020B0604020202020204" charset="0"/>
            </a:endParaRPr>
          </a:p>
          <a:p>
            <a:pPr marL="0" indent="0" algn="just" fontAlgn="b">
              <a:buFont typeface="Arial" pitchFamily="34" charset="0"/>
              <a:buNone/>
            </a:pPr>
            <a:endParaRPr lang="en-US" sz="1400" dirty="0">
              <a:solidFill>
                <a:schemeClr val="tx1">
                  <a:lumMod val="85000"/>
                </a:schemeClr>
              </a:solidFill>
              <a:latin typeface="Alegreya" panose="020B0604020202020204" charset="0"/>
            </a:endParaRPr>
          </a:p>
          <a:p>
            <a:pPr marL="0" indent="0" algn="just" fontAlgn="b">
              <a:buFont typeface="Arial" pitchFamily="34" charset="0"/>
              <a:buNone/>
            </a:pPr>
            <a:endParaRPr lang="en-US" sz="1400" dirty="0">
              <a:solidFill>
                <a:schemeClr val="tx1">
                  <a:lumMod val="85000"/>
                </a:schemeClr>
              </a:solidFill>
              <a:latin typeface="Alegreya" panose="020B0604020202020204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60DC7554-E747-DC52-1BD2-23DE6B02D6AC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3850010"/>
      </p:ext>
    </p:extLst>
  </p:cSld>
  <p:clrMapOvr>
    <a:masterClrMapping/>
  </p:clrMapOvr>
  <p:transition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0542" r="52891" b="44211"/>
          <a:stretch>
            <a:fillRect/>
          </a:stretch>
        </p:blipFill>
        <p:spPr>
          <a:xfrm>
            <a:off x="6710286" y="1936976"/>
            <a:ext cx="6027606" cy="53695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44306" b="21032"/>
          <a:stretch>
            <a:fillRect/>
          </a:stretch>
        </p:blipFill>
        <p:spPr>
          <a:xfrm rot="110089">
            <a:off x="-3626417" y="-98588"/>
            <a:ext cx="5575193" cy="70551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0556F2-A121-4B15-5797-4C236B3CD5C8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atin typeface="Alegreya Italics" panose="020B0604020202020204" charset="0"/>
              </a:rPr>
              <a:t>Deliverables, Timeline &amp; Justification of Workload Distribution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9E7A72-FAE3-263D-D7EC-B42D1411B0D4}"/>
              </a:ext>
            </a:extLst>
          </p:cNvPr>
          <p:cNvSpPr txBox="1">
            <a:spLocks/>
          </p:cNvSpPr>
          <p:nvPr/>
        </p:nvSpPr>
        <p:spPr>
          <a:xfrm>
            <a:off x="838200" y="4039619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legreya" panose="020B0604020202020204" charset="0"/>
              </a:rPr>
              <a:t>Include a set of concrete (and not abstract) deliverables along with a Gantt chart.</a:t>
            </a:r>
          </a:p>
          <a:p>
            <a:pPr marL="0" indent="0">
              <a:buNone/>
            </a:pPr>
            <a:r>
              <a:rPr lang="en-US" sz="2400" dirty="0">
                <a:latin typeface="Alegreya" panose="020B0604020202020204" charset="0"/>
              </a:rPr>
              <a:t>Also, clearly justify the workload distribution among the group members.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D4E63D39-6303-112A-130F-8422EE19CFEB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4006853"/>
      </p:ext>
    </p:extLst>
  </p:cSld>
  <p:clrMapOvr>
    <a:masterClrMapping/>
  </p:clrMapOvr>
  <p:transition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4138" y="1219417"/>
            <a:ext cx="306801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00" spc="45" dirty="0">
                <a:solidFill>
                  <a:srgbClr val="191919"/>
                </a:solidFill>
                <a:latin typeface="Aileron Regular Bold"/>
              </a:rPr>
              <a:t>1-2: ISA selection and Implementation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83623" y="3962400"/>
            <a:ext cx="3068015" cy="229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 dirty="0">
                <a:solidFill>
                  <a:srgbClr val="191919"/>
                </a:solidFill>
                <a:latin typeface="Aileron Regular"/>
              </a:rPr>
              <a:t>Define project goals and scope</a:t>
            </a:r>
          </a:p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 dirty="0">
                <a:solidFill>
                  <a:srgbClr val="191919"/>
                </a:solidFill>
                <a:latin typeface="Aileron Regular"/>
              </a:rPr>
              <a:t>Select the RISC-V ISA and ISA extensions to be implemented.</a:t>
            </a:r>
          </a:p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 dirty="0">
                <a:solidFill>
                  <a:srgbClr val="191919"/>
                </a:solidFill>
                <a:latin typeface="Aileron Regular"/>
              </a:rPr>
              <a:t>Write Matrix MAC Code.</a:t>
            </a:r>
          </a:p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 dirty="0">
                <a:solidFill>
                  <a:srgbClr val="191919"/>
                </a:solidFill>
                <a:latin typeface="Aileron Regular"/>
              </a:rPr>
              <a:t>implement basic instructions for arithmetic.</a:t>
            </a:r>
          </a:p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endParaRPr lang="en-US" sz="1400" spc="34" dirty="0">
              <a:solidFill>
                <a:srgbClr val="191919"/>
              </a:solidFill>
              <a:latin typeface="Aileron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804419" y="1219416"/>
            <a:ext cx="306801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00" spc="45" dirty="0">
                <a:solidFill>
                  <a:srgbClr val="191919"/>
                </a:solidFill>
                <a:latin typeface="Aileron Regular Bold"/>
              </a:rPr>
              <a:t>3-4: Processor </a:t>
            </a:r>
          </a:p>
          <a:p>
            <a:r>
              <a:rPr lang="en-US" sz="1800" spc="45" dirty="0">
                <a:solidFill>
                  <a:srgbClr val="191919"/>
                </a:solidFill>
                <a:latin typeface="Aileron Regular Bold"/>
              </a:rPr>
              <a:t>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83904" y="3962400"/>
            <a:ext cx="3068015" cy="195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87" lvl="1" indent="-183544">
              <a:lnSpc>
                <a:spcPts val="2550"/>
              </a:lnSpc>
              <a:buFont typeface="Arial"/>
              <a:buChar char="•"/>
            </a:pPr>
            <a:r>
              <a:rPr lang="en-US" sz="1400" spc="34">
                <a:solidFill>
                  <a:srgbClr val="191919"/>
                </a:solidFill>
                <a:latin typeface="Aileron Regular"/>
              </a:rPr>
              <a:t>Design the processor architecture, datapath, control unit, and memory hierarchy.</a:t>
            </a:r>
          </a:p>
          <a:p>
            <a:pPr marL="367087" lvl="1" indent="-183544">
              <a:lnSpc>
                <a:spcPts val="2550"/>
              </a:lnSpc>
              <a:buFont typeface="Arial"/>
              <a:buChar char="•"/>
            </a:pPr>
            <a:r>
              <a:rPr lang="en-US" sz="1400" spc="34">
                <a:solidFill>
                  <a:srgbClr val="191919"/>
                </a:solidFill>
                <a:latin typeface="Aileron Regular"/>
              </a:rPr>
              <a:t>Add support for basic data types.</a:t>
            </a:r>
          </a:p>
          <a:p>
            <a:pPr marL="367087" lvl="1" indent="-183544">
              <a:lnSpc>
                <a:spcPts val="2550"/>
              </a:lnSpc>
              <a:buFont typeface="Arial"/>
              <a:buChar char="•"/>
            </a:pPr>
            <a:r>
              <a:rPr lang="en-US" sz="1400" spc="34">
                <a:solidFill>
                  <a:srgbClr val="191919"/>
                </a:solidFill>
                <a:latin typeface="Aileron Regular"/>
              </a:rPr>
              <a:t>Add support for Matrix MAC.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04700" y="1219417"/>
            <a:ext cx="306801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00" spc="45" dirty="0">
                <a:solidFill>
                  <a:srgbClr val="191919"/>
                </a:solidFill>
                <a:latin typeface="Aileron Regular Bold"/>
              </a:rPr>
              <a:t>5-6: Processor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84185" y="3962400"/>
            <a:ext cx="3068015" cy="230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 dirty="0">
                <a:solidFill>
                  <a:srgbClr val="191919"/>
                </a:solidFill>
                <a:latin typeface="Aileron Regular"/>
              </a:rPr>
              <a:t>Implement the processor design on an FPGA.</a:t>
            </a:r>
          </a:p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 dirty="0">
                <a:solidFill>
                  <a:srgbClr val="191919"/>
                </a:solidFill>
                <a:latin typeface="Aileron Regular"/>
              </a:rPr>
              <a:t>Test and debug the hardware implementation</a:t>
            </a:r>
          </a:p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 dirty="0">
                <a:solidFill>
                  <a:srgbClr val="191919"/>
                </a:solidFill>
                <a:latin typeface="Aileron Regular"/>
              </a:rPr>
              <a:t>Add support for additional data types such as vectors, and matrices.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83623" y="1988758"/>
            <a:ext cx="3068015" cy="1794133"/>
            <a:chOff x="0" y="0"/>
            <a:chExt cx="5638478" cy="3230880"/>
          </a:xfrm>
        </p:grpSpPr>
        <p:sp>
          <p:nvSpPr>
            <p:cNvPr id="9" name="Freeform 9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43380" y="2511574"/>
            <a:ext cx="748500" cy="748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783904" y="1988758"/>
            <a:ext cx="3068015" cy="1794133"/>
            <a:chOff x="0" y="0"/>
            <a:chExt cx="5638478" cy="3230880"/>
          </a:xfrm>
        </p:grpSpPr>
        <p:sp>
          <p:nvSpPr>
            <p:cNvPr id="12" name="Freeform 1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184185" y="1988758"/>
            <a:ext cx="3068015" cy="1794133"/>
            <a:chOff x="0" y="0"/>
            <a:chExt cx="5638478" cy="3230880"/>
          </a:xfrm>
        </p:grpSpPr>
        <p:sp>
          <p:nvSpPr>
            <p:cNvPr id="14" name="Freeform 14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872689" y="2440602"/>
            <a:ext cx="890444" cy="89044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11465" y="2479097"/>
            <a:ext cx="813455" cy="81345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657600" y="533139"/>
            <a:ext cx="5100401" cy="3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  <a:spcBef>
                <a:spcPct val="0"/>
              </a:spcBef>
            </a:pPr>
            <a:r>
              <a:rPr lang="en-US" sz="2400" spc="71" dirty="0">
                <a:solidFill>
                  <a:srgbClr val="191919"/>
                </a:solidFill>
                <a:latin typeface="Aileron Heavy"/>
              </a:rPr>
              <a:t>TIMELINE &amp; DELIVERIBLES</a:t>
            </a:r>
          </a:p>
        </p:txBody>
      </p:sp>
    </p:spTree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3623" y="1150232"/>
            <a:ext cx="306801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00" spc="45" dirty="0">
                <a:solidFill>
                  <a:srgbClr val="191919"/>
                </a:solidFill>
                <a:latin typeface="Aileron Regular Bold"/>
              </a:rPr>
              <a:t>7-8: Performance Optimization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83623" y="3814641"/>
            <a:ext cx="3068015" cy="2624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 dirty="0">
                <a:solidFill>
                  <a:srgbClr val="191919"/>
                </a:solidFill>
                <a:latin typeface="Aileron Regular"/>
              </a:rPr>
              <a:t>Adding a simple cache hierarchy and pipelining.</a:t>
            </a:r>
          </a:p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 dirty="0">
                <a:solidFill>
                  <a:srgbClr val="191919"/>
                </a:solidFill>
                <a:latin typeface="Aileron Regular"/>
              </a:rPr>
              <a:t>Optimizing the design for higher clock speeds.</a:t>
            </a:r>
          </a:p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 dirty="0">
                <a:solidFill>
                  <a:srgbClr val="191919"/>
                </a:solidFill>
                <a:latin typeface="Aileron Regular"/>
              </a:rPr>
              <a:t>Additional instructions support for more complex vector and matrix operations.</a:t>
            </a:r>
          </a:p>
          <a:p>
            <a:pPr>
              <a:lnSpc>
                <a:spcPts val="2550"/>
              </a:lnSpc>
            </a:pPr>
            <a:endParaRPr lang="en-US" sz="1400" spc="34" dirty="0">
              <a:solidFill>
                <a:srgbClr val="191919"/>
              </a:solidFill>
              <a:latin typeface="Aileron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83904" y="1150231"/>
            <a:ext cx="306801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00" spc="45" dirty="0">
                <a:solidFill>
                  <a:srgbClr val="191919"/>
                </a:solidFill>
                <a:latin typeface="Aileron Regular Bold"/>
              </a:rPr>
              <a:t>9: System Integration and Verification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83904" y="3814641"/>
            <a:ext cx="3196861" cy="2633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87" lvl="1" indent="-183544">
              <a:lnSpc>
                <a:spcPts val="2550"/>
              </a:lnSpc>
              <a:buFont typeface="Arial"/>
              <a:buChar char="•"/>
            </a:pPr>
            <a:r>
              <a:rPr lang="en-US" sz="1400" spc="34">
                <a:solidFill>
                  <a:srgbClr val="191919"/>
                </a:solidFill>
                <a:latin typeface="Aileron Regular"/>
              </a:rPr>
              <a:t>Integrate the processor with other system components (memory, I/O).</a:t>
            </a:r>
          </a:p>
          <a:p>
            <a:pPr marL="367087" lvl="1" indent="-183544">
              <a:lnSpc>
                <a:spcPts val="2550"/>
              </a:lnSpc>
              <a:buFont typeface="Arial"/>
              <a:buChar char="•"/>
            </a:pPr>
            <a:r>
              <a:rPr lang="en-US" sz="1400" spc="34">
                <a:solidFill>
                  <a:srgbClr val="191919"/>
                </a:solidFill>
                <a:latin typeface="Aileron Regular"/>
              </a:rPr>
              <a:t>Testing and verification of the integrated system.</a:t>
            </a:r>
          </a:p>
          <a:p>
            <a:pPr marL="367087" lvl="1" indent="-183544">
              <a:lnSpc>
                <a:spcPts val="2550"/>
              </a:lnSpc>
              <a:buFont typeface="Arial"/>
              <a:buChar char="•"/>
            </a:pPr>
            <a:r>
              <a:rPr lang="en-US" sz="1400" spc="34">
                <a:solidFill>
                  <a:srgbClr val="191919"/>
                </a:solidFill>
                <a:latin typeface="Aileron Regular"/>
              </a:rPr>
              <a:t>Optimize system-level performance and power efficiency.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84185" y="1150232"/>
            <a:ext cx="306801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00" spc="45" dirty="0">
                <a:solidFill>
                  <a:srgbClr val="191919"/>
                </a:solidFill>
                <a:latin typeface="Aileron Regular Bold"/>
              </a:rPr>
              <a:t>10: Testing and Documentation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84185" y="3814641"/>
            <a:ext cx="3322015" cy="195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>
                <a:solidFill>
                  <a:srgbClr val="191919"/>
                </a:solidFill>
                <a:latin typeface="Aileron Regular"/>
              </a:rPr>
              <a:t>Conducting comprehensive testing and verification.</a:t>
            </a:r>
          </a:p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>
                <a:solidFill>
                  <a:srgbClr val="191919"/>
                </a:solidFill>
                <a:latin typeface="Aileron Regular"/>
              </a:rPr>
              <a:t>A final project report.</a:t>
            </a:r>
          </a:p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>
                <a:solidFill>
                  <a:srgbClr val="191919"/>
                </a:solidFill>
                <a:latin typeface="Aileron Regular"/>
              </a:rPr>
              <a:t>Demonstration and evaluation.</a:t>
            </a:r>
          </a:p>
          <a:p>
            <a:pPr marL="367086" lvl="1" indent="-183543">
              <a:lnSpc>
                <a:spcPts val="2550"/>
              </a:lnSpc>
              <a:buFont typeface="Arial"/>
              <a:buChar char="•"/>
            </a:pPr>
            <a:r>
              <a:rPr lang="en-US" sz="1400" spc="34">
                <a:solidFill>
                  <a:srgbClr val="191919"/>
                </a:solidFill>
                <a:latin typeface="Aileron Regular"/>
              </a:rPr>
              <a:t>Address any remaining issues or bugs in the design.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83623" y="1787267"/>
            <a:ext cx="3068015" cy="1794133"/>
            <a:chOff x="0" y="0"/>
            <a:chExt cx="5638478" cy="3230880"/>
          </a:xfrm>
        </p:grpSpPr>
        <p:sp>
          <p:nvSpPr>
            <p:cNvPr id="9" name="Freeform 9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43380" y="2310083"/>
            <a:ext cx="748500" cy="748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783904" y="1787267"/>
            <a:ext cx="3068015" cy="1794133"/>
            <a:chOff x="0" y="0"/>
            <a:chExt cx="5638478" cy="3230880"/>
          </a:xfrm>
        </p:grpSpPr>
        <p:sp>
          <p:nvSpPr>
            <p:cNvPr id="12" name="Freeform 1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184185" y="1787267"/>
            <a:ext cx="3068015" cy="1794133"/>
            <a:chOff x="0" y="0"/>
            <a:chExt cx="5638478" cy="3230880"/>
          </a:xfrm>
        </p:grpSpPr>
        <p:sp>
          <p:nvSpPr>
            <p:cNvPr id="14" name="Freeform 14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872689" y="2239111"/>
            <a:ext cx="890444" cy="89044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11465" y="2277606"/>
            <a:ext cx="813455" cy="81345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3652028" y="399909"/>
            <a:ext cx="5329001" cy="442045"/>
            <a:chOff x="-21142" y="471997"/>
            <a:chExt cx="10658003" cy="884091"/>
          </a:xfrm>
        </p:grpSpPr>
        <p:sp>
          <p:nvSpPr>
            <p:cNvPr id="18" name="TextBox 18"/>
            <p:cNvSpPr txBox="1"/>
            <p:nvPr/>
          </p:nvSpPr>
          <p:spPr>
            <a:xfrm>
              <a:off x="-21142" y="471997"/>
              <a:ext cx="10658003" cy="7363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44"/>
                </a:lnSpc>
                <a:spcBef>
                  <a:spcPct val="0"/>
                </a:spcBef>
              </a:pPr>
              <a:r>
                <a:rPr lang="en-US" sz="2400" spc="71" dirty="0">
                  <a:solidFill>
                    <a:srgbClr val="191919"/>
                  </a:solidFill>
                  <a:latin typeface="Aileron Heavy"/>
                </a:rPr>
                <a:t>TIMELINE &amp; DELIVERIBLES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3768" y="840176"/>
              <a:ext cx="8532829" cy="515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7"/>
                </a:lnSpc>
              </a:pPr>
              <a:endParaRPr sz="800"/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5934" r="48600"/>
          <a:stretch>
            <a:fillRect/>
          </a:stretch>
        </p:blipFill>
        <p:spPr>
          <a:xfrm>
            <a:off x="6634324" y="-507954"/>
            <a:ext cx="5928473" cy="36786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408127"/>
            <a:ext cx="1095926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latin typeface="Alegreya" panose="020B0604020202020204" charset="0"/>
              </a:rPr>
              <a:t>Evaluation Criteria of title defense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" y="6172199"/>
            <a:ext cx="12192000" cy="3864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4207DA-B500-70D5-6074-9C1BAB24F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29314"/>
              </p:ext>
            </p:extLst>
          </p:nvPr>
        </p:nvGraphicFramePr>
        <p:xfrm>
          <a:off x="1867995" y="1676400"/>
          <a:ext cx="8456009" cy="37624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553234">
                  <a:extLst>
                    <a:ext uri="{9D8B030D-6E8A-4147-A177-3AD203B41FA5}">
                      <a16:colId xmlns:a16="http://schemas.microsoft.com/office/drawing/2014/main" val="838478164"/>
                    </a:ext>
                  </a:extLst>
                </a:gridCol>
                <a:gridCol w="780555">
                  <a:extLst>
                    <a:ext uri="{9D8B030D-6E8A-4147-A177-3AD203B41FA5}">
                      <a16:colId xmlns:a16="http://schemas.microsoft.com/office/drawing/2014/main" val="2847325720"/>
                    </a:ext>
                  </a:extLst>
                </a:gridCol>
                <a:gridCol w="780555">
                  <a:extLst>
                    <a:ext uri="{9D8B030D-6E8A-4147-A177-3AD203B41FA5}">
                      <a16:colId xmlns:a16="http://schemas.microsoft.com/office/drawing/2014/main" val="1080956892"/>
                    </a:ext>
                  </a:extLst>
                </a:gridCol>
                <a:gridCol w="780555">
                  <a:extLst>
                    <a:ext uri="{9D8B030D-6E8A-4147-A177-3AD203B41FA5}">
                      <a16:colId xmlns:a16="http://schemas.microsoft.com/office/drawing/2014/main" val="3208025765"/>
                    </a:ext>
                  </a:extLst>
                </a:gridCol>
                <a:gridCol w="780555">
                  <a:extLst>
                    <a:ext uri="{9D8B030D-6E8A-4147-A177-3AD203B41FA5}">
                      <a16:colId xmlns:a16="http://schemas.microsoft.com/office/drawing/2014/main" val="1963502307"/>
                    </a:ext>
                  </a:extLst>
                </a:gridCol>
                <a:gridCol w="780555">
                  <a:extLst>
                    <a:ext uri="{9D8B030D-6E8A-4147-A177-3AD203B41FA5}">
                      <a16:colId xmlns:a16="http://schemas.microsoft.com/office/drawing/2014/main" val="2704512138"/>
                    </a:ext>
                  </a:extLst>
                </a:gridCol>
              </a:tblGrid>
              <a:tr h="4452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Alegreya" panose="020B0604020202020204" charset="0"/>
                        </a:rPr>
                        <a:t>Rubrics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Alegreya" panose="020B0604020202020204" charset="0"/>
                        </a:rPr>
                        <a:t>PLO1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Alegreya" panose="020B0604020202020204" charset="0"/>
                        </a:rPr>
                        <a:t>PLO2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Alegreya" panose="020B0604020202020204" charset="0"/>
                        </a:rPr>
                        <a:t>PLO8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Alegreya" panose="020B0604020202020204" charset="0"/>
                        </a:rPr>
                        <a:t>PLO12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Alegreya" panose="020B0604020202020204" charset="0"/>
                        </a:rPr>
                        <a:t>Marks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648268"/>
                  </a:ext>
                </a:extLst>
              </a:tr>
              <a:tr h="4452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Problem statement clearly defined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legreya" panose="020B0604020202020204" charset="0"/>
                        </a:rPr>
                        <a:t>✓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873708"/>
                  </a:ext>
                </a:extLst>
              </a:tr>
              <a:tr h="4452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Motivation/Justification/Ethical Impact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legreya" panose="020B0604020202020204" charset="0"/>
                        </a:rPr>
                        <a:t>✓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061658"/>
                  </a:ext>
                </a:extLst>
              </a:tr>
              <a:tr h="4452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Literature Review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legreya" panose="020B0604020202020204" charset="0"/>
                        </a:rPr>
                        <a:t>✓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24271"/>
                  </a:ext>
                </a:extLst>
              </a:tr>
              <a:tr h="5525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In-depth engineering/computing knowledge required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✓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636211"/>
                  </a:ext>
                </a:extLst>
              </a:tr>
              <a:tr h="1428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Involve at least one of the following attributes: wide-ranging/conﬂicting technical issues, no obvious solution, infrequently encountered issues, diverse groups of stakeholders, or component parts/sub-problems.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legreya" panose="020B060402020202020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legreya" panose="020B060402020202020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97236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1346119"/>
            <a:ext cx="10818312" cy="6355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id="3" name="Group 3"/>
          <p:cNvGrpSpPr/>
          <p:nvPr/>
        </p:nvGrpSpPr>
        <p:grpSpPr>
          <a:xfrm>
            <a:off x="2599077" y="1990382"/>
            <a:ext cx="8905035" cy="190443"/>
            <a:chOff x="0" y="0"/>
            <a:chExt cx="39721933" cy="8494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723203" cy="849491"/>
            </a:xfrm>
            <a:custGeom>
              <a:avLst/>
              <a:gdLst/>
              <a:ahLst/>
              <a:cxnLst/>
              <a:rect l="l" t="t" r="r" b="b"/>
              <a:pathLst>
                <a:path w="39723203" h="849491">
                  <a:moveTo>
                    <a:pt x="39169482" y="849491"/>
                  </a:moveTo>
                  <a:lnTo>
                    <a:pt x="553720" y="849491"/>
                  </a:lnTo>
                  <a:cubicBezTo>
                    <a:pt x="247650" y="849491"/>
                    <a:pt x="0" y="659270"/>
                    <a:pt x="0" y="425210"/>
                  </a:cubicBezTo>
                  <a:cubicBezTo>
                    <a:pt x="0" y="190174"/>
                    <a:pt x="247650" y="0"/>
                    <a:pt x="553720" y="0"/>
                  </a:cubicBezTo>
                  <a:lnTo>
                    <a:pt x="39169482" y="0"/>
                  </a:lnTo>
                  <a:cubicBezTo>
                    <a:pt x="39475553" y="0"/>
                    <a:pt x="39723203" y="190174"/>
                    <a:pt x="39723203" y="425210"/>
                  </a:cubicBezTo>
                  <a:cubicBezTo>
                    <a:pt x="39721932" y="659270"/>
                    <a:pt x="39474282" y="849491"/>
                    <a:pt x="39169482" y="849491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575920" y="2451496"/>
            <a:ext cx="8928192" cy="171279"/>
            <a:chOff x="0" y="0"/>
            <a:chExt cx="39721933" cy="762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723203" cy="762027"/>
            </a:xfrm>
            <a:custGeom>
              <a:avLst/>
              <a:gdLst/>
              <a:ahLst/>
              <a:cxnLst/>
              <a:rect l="l" t="t" r="r" b="b"/>
              <a:pathLst>
                <a:path w="39723203" h="762027">
                  <a:moveTo>
                    <a:pt x="39169482" y="762027"/>
                  </a:moveTo>
                  <a:lnTo>
                    <a:pt x="553720" y="762027"/>
                  </a:lnTo>
                  <a:cubicBezTo>
                    <a:pt x="247650" y="762027"/>
                    <a:pt x="0" y="591375"/>
                    <a:pt x="0" y="381419"/>
                  </a:cubicBezTo>
                  <a:cubicBezTo>
                    <a:pt x="0" y="170589"/>
                    <a:pt x="247650" y="0"/>
                    <a:pt x="553720" y="0"/>
                  </a:cubicBezTo>
                  <a:lnTo>
                    <a:pt x="39169482" y="0"/>
                  </a:lnTo>
                  <a:cubicBezTo>
                    <a:pt x="39475553" y="0"/>
                    <a:pt x="39723203" y="170589"/>
                    <a:pt x="39723203" y="381419"/>
                  </a:cubicBezTo>
                  <a:cubicBezTo>
                    <a:pt x="39721932" y="591375"/>
                    <a:pt x="39474282" y="762027"/>
                    <a:pt x="39169482" y="762027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599077" y="2912497"/>
            <a:ext cx="8907123" cy="152229"/>
            <a:chOff x="0" y="0"/>
            <a:chExt cx="39721933" cy="6788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723203" cy="678875"/>
            </a:xfrm>
            <a:custGeom>
              <a:avLst/>
              <a:gdLst/>
              <a:ahLst/>
              <a:cxnLst/>
              <a:rect l="l" t="t" r="r" b="b"/>
              <a:pathLst>
                <a:path w="39723203" h="678875">
                  <a:moveTo>
                    <a:pt x="39169482" y="678875"/>
                  </a:moveTo>
                  <a:lnTo>
                    <a:pt x="553720" y="678875"/>
                  </a:lnTo>
                  <a:cubicBezTo>
                    <a:pt x="247650" y="678875"/>
                    <a:pt x="0" y="526827"/>
                    <a:pt x="0" y="339788"/>
                  </a:cubicBezTo>
                  <a:cubicBezTo>
                    <a:pt x="0" y="151969"/>
                    <a:pt x="247650" y="0"/>
                    <a:pt x="553720" y="0"/>
                  </a:cubicBezTo>
                  <a:lnTo>
                    <a:pt x="39169482" y="0"/>
                  </a:lnTo>
                  <a:cubicBezTo>
                    <a:pt x="39475553" y="0"/>
                    <a:pt x="39723203" y="151969"/>
                    <a:pt x="39723203" y="339788"/>
                  </a:cubicBezTo>
                  <a:cubicBezTo>
                    <a:pt x="39721932" y="526827"/>
                    <a:pt x="39474282" y="678875"/>
                    <a:pt x="39169482" y="678875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596779" y="3362168"/>
            <a:ext cx="8907333" cy="144508"/>
            <a:chOff x="0" y="0"/>
            <a:chExt cx="39721933" cy="6444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723203" cy="644428"/>
            </a:xfrm>
            <a:custGeom>
              <a:avLst/>
              <a:gdLst/>
              <a:ahLst/>
              <a:cxnLst/>
              <a:rect l="l" t="t" r="r" b="b"/>
              <a:pathLst>
                <a:path w="39723203" h="644428">
                  <a:moveTo>
                    <a:pt x="39169482" y="644428"/>
                  </a:moveTo>
                  <a:lnTo>
                    <a:pt x="553720" y="644428"/>
                  </a:lnTo>
                  <a:cubicBezTo>
                    <a:pt x="247650" y="644428"/>
                    <a:pt x="0" y="500087"/>
                    <a:pt x="0" y="322541"/>
                  </a:cubicBezTo>
                  <a:cubicBezTo>
                    <a:pt x="0" y="144256"/>
                    <a:pt x="247650" y="0"/>
                    <a:pt x="553720" y="0"/>
                  </a:cubicBezTo>
                  <a:lnTo>
                    <a:pt x="39169482" y="0"/>
                  </a:lnTo>
                  <a:cubicBezTo>
                    <a:pt x="39475553" y="0"/>
                    <a:pt x="39723203" y="144256"/>
                    <a:pt x="39723203" y="322541"/>
                  </a:cubicBezTo>
                  <a:cubicBezTo>
                    <a:pt x="39721932" y="500087"/>
                    <a:pt x="39474282" y="644428"/>
                    <a:pt x="39169482" y="644428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606221" y="3790048"/>
            <a:ext cx="8897891" cy="158579"/>
            <a:chOff x="0" y="0"/>
            <a:chExt cx="39721933" cy="7079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723203" cy="707927"/>
            </a:xfrm>
            <a:custGeom>
              <a:avLst/>
              <a:gdLst/>
              <a:ahLst/>
              <a:cxnLst/>
              <a:rect l="l" t="t" r="r" b="b"/>
              <a:pathLst>
                <a:path w="39723203" h="707927">
                  <a:moveTo>
                    <a:pt x="39169482" y="707927"/>
                  </a:moveTo>
                  <a:lnTo>
                    <a:pt x="553720" y="707927"/>
                  </a:lnTo>
                  <a:cubicBezTo>
                    <a:pt x="247650" y="707927"/>
                    <a:pt x="0" y="549379"/>
                    <a:pt x="0" y="354333"/>
                  </a:cubicBezTo>
                  <a:cubicBezTo>
                    <a:pt x="0" y="158475"/>
                    <a:pt x="247650" y="0"/>
                    <a:pt x="553720" y="0"/>
                  </a:cubicBezTo>
                  <a:lnTo>
                    <a:pt x="39169482" y="0"/>
                  </a:lnTo>
                  <a:cubicBezTo>
                    <a:pt x="39475553" y="0"/>
                    <a:pt x="39723203" y="158475"/>
                    <a:pt x="39723203" y="354333"/>
                  </a:cubicBezTo>
                  <a:cubicBezTo>
                    <a:pt x="39721932" y="549379"/>
                    <a:pt x="39474282" y="707927"/>
                    <a:pt x="39169482" y="707927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606221" y="4246069"/>
            <a:ext cx="8897891" cy="144508"/>
            <a:chOff x="0" y="0"/>
            <a:chExt cx="39721933" cy="6451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723203" cy="645112"/>
            </a:xfrm>
            <a:custGeom>
              <a:avLst/>
              <a:gdLst/>
              <a:ahLst/>
              <a:cxnLst/>
              <a:rect l="l" t="t" r="r" b="b"/>
              <a:pathLst>
                <a:path w="39723203" h="645112">
                  <a:moveTo>
                    <a:pt x="39169482" y="645112"/>
                  </a:moveTo>
                  <a:lnTo>
                    <a:pt x="553720" y="645112"/>
                  </a:lnTo>
                  <a:cubicBezTo>
                    <a:pt x="247650" y="645112"/>
                    <a:pt x="0" y="500618"/>
                    <a:pt x="0" y="322884"/>
                  </a:cubicBezTo>
                  <a:cubicBezTo>
                    <a:pt x="0" y="144409"/>
                    <a:pt x="247650" y="0"/>
                    <a:pt x="553720" y="0"/>
                  </a:cubicBezTo>
                  <a:lnTo>
                    <a:pt x="39169482" y="0"/>
                  </a:lnTo>
                  <a:cubicBezTo>
                    <a:pt x="39475553" y="0"/>
                    <a:pt x="39723203" y="144409"/>
                    <a:pt x="39723203" y="322884"/>
                  </a:cubicBezTo>
                  <a:cubicBezTo>
                    <a:pt x="39721932" y="500618"/>
                    <a:pt x="39474282" y="645112"/>
                    <a:pt x="39169482" y="645112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606221" y="4673948"/>
            <a:ext cx="8897891" cy="158579"/>
            <a:chOff x="0" y="0"/>
            <a:chExt cx="39721933" cy="7079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723203" cy="707927"/>
            </a:xfrm>
            <a:custGeom>
              <a:avLst/>
              <a:gdLst/>
              <a:ahLst/>
              <a:cxnLst/>
              <a:rect l="l" t="t" r="r" b="b"/>
              <a:pathLst>
                <a:path w="39723203" h="707927">
                  <a:moveTo>
                    <a:pt x="39169482" y="707927"/>
                  </a:moveTo>
                  <a:lnTo>
                    <a:pt x="553720" y="707927"/>
                  </a:lnTo>
                  <a:cubicBezTo>
                    <a:pt x="247650" y="707927"/>
                    <a:pt x="0" y="549379"/>
                    <a:pt x="0" y="354333"/>
                  </a:cubicBezTo>
                  <a:cubicBezTo>
                    <a:pt x="0" y="158475"/>
                    <a:pt x="247650" y="0"/>
                    <a:pt x="553720" y="0"/>
                  </a:cubicBezTo>
                  <a:lnTo>
                    <a:pt x="39169482" y="0"/>
                  </a:lnTo>
                  <a:cubicBezTo>
                    <a:pt x="39475553" y="0"/>
                    <a:pt x="39723203" y="158475"/>
                    <a:pt x="39723203" y="354333"/>
                  </a:cubicBezTo>
                  <a:cubicBezTo>
                    <a:pt x="39721932" y="549379"/>
                    <a:pt x="39474282" y="707927"/>
                    <a:pt x="39169482" y="707927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sp>
        <p:nvSpPr>
          <p:cNvPr id="17" name="AutoShape 17"/>
          <p:cNvSpPr/>
          <p:nvPr/>
        </p:nvSpPr>
        <p:spPr>
          <a:xfrm rot="-5400000">
            <a:off x="4894052" y="2805333"/>
            <a:ext cx="4274474" cy="20859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18" name="AutoShape 18"/>
          <p:cNvSpPr/>
          <p:nvPr/>
        </p:nvSpPr>
        <p:spPr>
          <a:xfrm rot="-5400000">
            <a:off x="3412406" y="2805333"/>
            <a:ext cx="4274474" cy="20859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19" name="AutoShape 19"/>
          <p:cNvSpPr/>
          <p:nvPr/>
        </p:nvSpPr>
        <p:spPr>
          <a:xfrm rot="-5400000">
            <a:off x="1930759" y="2805333"/>
            <a:ext cx="4274474" cy="20859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20" name="AutoShape 20"/>
          <p:cNvSpPr/>
          <p:nvPr/>
        </p:nvSpPr>
        <p:spPr>
          <a:xfrm>
            <a:off x="4067667" y="674563"/>
            <a:ext cx="1481647" cy="67155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21" name="AutoShape 21"/>
          <p:cNvSpPr/>
          <p:nvPr/>
        </p:nvSpPr>
        <p:spPr>
          <a:xfrm>
            <a:off x="2575920" y="674563"/>
            <a:ext cx="1481647" cy="67155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22" name="TextBox 22"/>
          <p:cNvSpPr txBox="1"/>
          <p:nvPr/>
        </p:nvSpPr>
        <p:spPr>
          <a:xfrm>
            <a:off x="2834784" y="881946"/>
            <a:ext cx="1154137" cy="2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2"/>
              </a:lnSpc>
              <a:spcBef>
                <a:spcPct val="0"/>
              </a:spcBef>
            </a:pPr>
            <a:r>
              <a:rPr lang="en-US" sz="1467" spc="57">
                <a:solidFill>
                  <a:srgbClr val="FFFFFF"/>
                </a:solidFill>
                <a:latin typeface="Aileron Regular Bold"/>
              </a:rPr>
              <a:t>MAY-JUN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34420" y="881946"/>
            <a:ext cx="988542" cy="2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2"/>
              </a:lnSpc>
              <a:spcBef>
                <a:spcPct val="0"/>
              </a:spcBef>
            </a:pPr>
            <a:r>
              <a:rPr lang="en-US" sz="1467" spc="57" dirty="0">
                <a:solidFill>
                  <a:srgbClr val="FFFFFF"/>
                </a:solidFill>
                <a:latin typeface="Aileron Regular Bold"/>
              </a:rPr>
              <a:t>JUL-AUG</a:t>
            </a:r>
          </a:p>
        </p:txBody>
      </p:sp>
      <p:sp>
        <p:nvSpPr>
          <p:cNvPr id="24" name="AutoShape 24"/>
          <p:cNvSpPr/>
          <p:nvPr/>
        </p:nvSpPr>
        <p:spPr>
          <a:xfrm>
            <a:off x="5559413" y="674563"/>
            <a:ext cx="1481647" cy="67155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25" name="TextBox 25"/>
          <p:cNvSpPr txBox="1"/>
          <p:nvPr/>
        </p:nvSpPr>
        <p:spPr>
          <a:xfrm>
            <a:off x="5789706" y="883830"/>
            <a:ext cx="988542" cy="2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1"/>
              </a:lnSpc>
              <a:spcBef>
                <a:spcPct val="0"/>
              </a:spcBef>
            </a:pPr>
            <a:r>
              <a:rPr lang="en-US" sz="1466" spc="57">
                <a:solidFill>
                  <a:srgbClr val="FFFFFF"/>
                </a:solidFill>
                <a:latin typeface="Aileron Regular Bold"/>
              </a:rPr>
              <a:t>SEP-OCT</a:t>
            </a:r>
          </a:p>
        </p:txBody>
      </p:sp>
      <p:sp>
        <p:nvSpPr>
          <p:cNvPr id="26" name="AutoShape 26"/>
          <p:cNvSpPr/>
          <p:nvPr/>
        </p:nvSpPr>
        <p:spPr>
          <a:xfrm>
            <a:off x="7051160" y="674563"/>
            <a:ext cx="1481647" cy="671557"/>
          </a:xfrm>
          <a:prstGeom prst="rect">
            <a:avLst/>
          </a:prstGeom>
          <a:solidFill>
            <a:srgbClr val="0CC0DF"/>
          </a:solidFill>
        </p:spPr>
      </p:sp>
      <p:sp>
        <p:nvSpPr>
          <p:cNvPr id="27" name="TextBox 27"/>
          <p:cNvSpPr txBox="1"/>
          <p:nvPr/>
        </p:nvSpPr>
        <p:spPr>
          <a:xfrm>
            <a:off x="7297713" y="883830"/>
            <a:ext cx="988542" cy="2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1"/>
              </a:lnSpc>
              <a:spcBef>
                <a:spcPct val="0"/>
              </a:spcBef>
            </a:pPr>
            <a:r>
              <a:rPr lang="en-US" sz="1466" spc="57">
                <a:solidFill>
                  <a:srgbClr val="FFFFFF"/>
                </a:solidFill>
                <a:latin typeface="Aileron Regular Bold"/>
              </a:rPr>
              <a:t>NOV-DEC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9909" y="766355"/>
            <a:ext cx="1910774" cy="469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92"/>
              </a:lnSpc>
            </a:pPr>
            <a:r>
              <a:rPr lang="en-US" sz="1467" spc="57" dirty="0">
                <a:solidFill>
                  <a:srgbClr val="191919"/>
                </a:solidFill>
                <a:latin typeface="Aileron Regular Bold"/>
              </a:rPr>
              <a:t>MONTS:</a:t>
            </a:r>
          </a:p>
          <a:p>
            <a:pPr algn="r">
              <a:lnSpc>
                <a:spcPts val="1891"/>
              </a:lnSpc>
              <a:spcBef>
                <a:spcPct val="0"/>
              </a:spcBef>
            </a:pPr>
            <a:r>
              <a:rPr lang="en-US" sz="1466" spc="57" dirty="0">
                <a:solidFill>
                  <a:srgbClr val="191919"/>
                </a:solidFill>
                <a:latin typeface="Aileron Regular Bold"/>
              </a:rPr>
              <a:t>DELIVERABLES: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2445" y="1553775"/>
            <a:ext cx="3336475" cy="18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pc="53">
                <a:solidFill>
                  <a:srgbClr val="191919"/>
                </a:solidFill>
                <a:latin typeface="Aileron Regular"/>
              </a:rPr>
              <a:t>Project Proposal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2445" y="1995726"/>
            <a:ext cx="3336475" cy="18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pc="53">
                <a:solidFill>
                  <a:srgbClr val="191919"/>
                </a:solidFill>
                <a:latin typeface="Aileron Regular"/>
              </a:rPr>
              <a:t>Design Specifications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2445" y="2437676"/>
            <a:ext cx="3336475" cy="18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pc="53">
                <a:solidFill>
                  <a:srgbClr val="191919"/>
                </a:solidFill>
                <a:latin typeface="Aileron Regular"/>
              </a:rPr>
              <a:t>Verilog / VHDL Code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2445" y="2879626"/>
            <a:ext cx="3336475" cy="18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pc="53">
                <a:solidFill>
                  <a:srgbClr val="191919"/>
                </a:solidFill>
                <a:latin typeface="Aileron Regular"/>
              </a:rPr>
              <a:t>Simulation Results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2445" y="3321576"/>
            <a:ext cx="3336475" cy="18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pc="53">
                <a:solidFill>
                  <a:srgbClr val="191919"/>
                </a:solidFill>
                <a:latin typeface="Aileron Regular"/>
              </a:rPr>
              <a:t>FPGA Implementation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52445" y="3763527"/>
            <a:ext cx="3336475" cy="18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pc="53">
                <a:solidFill>
                  <a:srgbClr val="191919"/>
                </a:solidFill>
                <a:latin typeface="Aileron Regular"/>
              </a:rPr>
              <a:t>Performance Analysis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2445" y="4205478"/>
            <a:ext cx="3336475" cy="18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pc="53">
                <a:solidFill>
                  <a:srgbClr val="191919"/>
                </a:solidFill>
                <a:latin typeface="Aileron Regular"/>
              </a:rPr>
              <a:t>Final Report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52445" y="4647428"/>
            <a:ext cx="3336475" cy="18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pc="53">
                <a:solidFill>
                  <a:srgbClr val="191919"/>
                </a:solidFill>
                <a:latin typeface="Aileron Regular"/>
              </a:rPr>
              <a:t>Presentation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596779" y="1572060"/>
            <a:ext cx="8909421" cy="177023"/>
            <a:chOff x="0" y="0"/>
            <a:chExt cx="39721933" cy="78924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9723203" cy="789241"/>
            </a:xfrm>
            <a:custGeom>
              <a:avLst/>
              <a:gdLst/>
              <a:ahLst/>
              <a:cxnLst/>
              <a:rect l="l" t="t" r="r" b="b"/>
              <a:pathLst>
                <a:path w="39723203" h="789241">
                  <a:moveTo>
                    <a:pt x="39169482" y="789241"/>
                  </a:moveTo>
                  <a:lnTo>
                    <a:pt x="553720" y="789241"/>
                  </a:lnTo>
                  <a:cubicBezTo>
                    <a:pt x="247650" y="789241"/>
                    <a:pt x="0" y="612500"/>
                    <a:pt x="0" y="395044"/>
                  </a:cubicBezTo>
                  <a:cubicBezTo>
                    <a:pt x="0" y="176683"/>
                    <a:pt x="247650" y="0"/>
                    <a:pt x="553720" y="0"/>
                  </a:cubicBezTo>
                  <a:lnTo>
                    <a:pt x="39169482" y="0"/>
                  </a:lnTo>
                  <a:cubicBezTo>
                    <a:pt x="39475553" y="0"/>
                    <a:pt x="39723203" y="176683"/>
                    <a:pt x="39723203" y="395044"/>
                  </a:cubicBezTo>
                  <a:cubicBezTo>
                    <a:pt x="39721932" y="612500"/>
                    <a:pt x="39474282" y="789241"/>
                    <a:pt x="39169482" y="789241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2606221" y="1572060"/>
            <a:ext cx="882377" cy="181889"/>
            <a:chOff x="0" y="0"/>
            <a:chExt cx="5913982" cy="12190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915252" cy="1219083"/>
            </a:xfrm>
            <a:custGeom>
              <a:avLst/>
              <a:gdLst/>
              <a:ahLst/>
              <a:cxnLst/>
              <a:rect l="l" t="t" r="r" b="b"/>
              <a:pathLst>
                <a:path w="5915252" h="1219083">
                  <a:moveTo>
                    <a:pt x="5361532" y="1219083"/>
                  </a:moveTo>
                  <a:lnTo>
                    <a:pt x="553720" y="1219083"/>
                  </a:lnTo>
                  <a:cubicBezTo>
                    <a:pt x="247650" y="1219083"/>
                    <a:pt x="0" y="946170"/>
                    <a:pt x="0" y="610252"/>
                  </a:cubicBezTo>
                  <a:cubicBezTo>
                    <a:pt x="0" y="272934"/>
                    <a:pt x="247650" y="0"/>
                    <a:pt x="553720" y="0"/>
                  </a:cubicBezTo>
                  <a:lnTo>
                    <a:pt x="5361532" y="0"/>
                  </a:lnTo>
                  <a:cubicBezTo>
                    <a:pt x="5667602" y="0"/>
                    <a:pt x="5915252" y="272934"/>
                    <a:pt x="5915252" y="610252"/>
                  </a:cubicBezTo>
                  <a:cubicBezTo>
                    <a:pt x="5913982" y="946170"/>
                    <a:pt x="5666332" y="1219083"/>
                    <a:pt x="5361532" y="1219083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3512924" y="1990382"/>
            <a:ext cx="1615401" cy="190443"/>
            <a:chOff x="0" y="0"/>
            <a:chExt cx="10826952" cy="127640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828221" cy="1276409"/>
            </a:xfrm>
            <a:custGeom>
              <a:avLst/>
              <a:gdLst/>
              <a:ahLst/>
              <a:cxnLst/>
              <a:rect l="l" t="t" r="r" b="b"/>
              <a:pathLst>
                <a:path w="10828221" h="1276409">
                  <a:moveTo>
                    <a:pt x="10274502" y="1276409"/>
                  </a:moveTo>
                  <a:lnTo>
                    <a:pt x="553720" y="1276409"/>
                  </a:lnTo>
                  <a:cubicBezTo>
                    <a:pt x="247650" y="1276409"/>
                    <a:pt x="0" y="990670"/>
                    <a:pt x="0" y="638953"/>
                  </a:cubicBezTo>
                  <a:cubicBezTo>
                    <a:pt x="0" y="285770"/>
                    <a:pt x="247650" y="0"/>
                    <a:pt x="553720" y="0"/>
                  </a:cubicBezTo>
                  <a:lnTo>
                    <a:pt x="10274502" y="0"/>
                  </a:lnTo>
                  <a:cubicBezTo>
                    <a:pt x="10580571" y="0"/>
                    <a:pt x="10828221" y="285770"/>
                    <a:pt x="10828221" y="638953"/>
                  </a:cubicBezTo>
                  <a:cubicBezTo>
                    <a:pt x="10826952" y="990670"/>
                    <a:pt x="10579302" y="1276409"/>
                    <a:pt x="10274502" y="1276409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8532807" y="3362168"/>
            <a:ext cx="2089547" cy="165043"/>
            <a:chOff x="0" y="0"/>
            <a:chExt cx="9882606" cy="78057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883876" cy="780576"/>
            </a:xfrm>
            <a:custGeom>
              <a:avLst/>
              <a:gdLst/>
              <a:ahLst/>
              <a:cxnLst/>
              <a:rect l="l" t="t" r="r" b="b"/>
              <a:pathLst>
                <a:path w="9883876" h="780576">
                  <a:moveTo>
                    <a:pt x="9330156" y="780576"/>
                  </a:moveTo>
                  <a:lnTo>
                    <a:pt x="553720" y="780576"/>
                  </a:lnTo>
                  <a:cubicBezTo>
                    <a:pt x="247650" y="780576"/>
                    <a:pt x="0" y="605774"/>
                    <a:pt x="0" y="390706"/>
                  </a:cubicBezTo>
                  <a:cubicBezTo>
                    <a:pt x="0" y="174742"/>
                    <a:pt x="247650" y="0"/>
                    <a:pt x="553720" y="0"/>
                  </a:cubicBezTo>
                  <a:lnTo>
                    <a:pt x="9330156" y="0"/>
                  </a:lnTo>
                  <a:cubicBezTo>
                    <a:pt x="9636226" y="0"/>
                    <a:pt x="9883876" y="174742"/>
                    <a:pt x="9883876" y="390706"/>
                  </a:cubicBezTo>
                  <a:cubicBezTo>
                    <a:pt x="9882606" y="605774"/>
                    <a:pt x="9634956" y="780576"/>
                    <a:pt x="9330156" y="780576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0024554" y="4247077"/>
            <a:ext cx="895591" cy="143501"/>
            <a:chOff x="0" y="0"/>
            <a:chExt cx="10942509" cy="175331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943779" cy="1753316"/>
            </a:xfrm>
            <a:custGeom>
              <a:avLst/>
              <a:gdLst/>
              <a:ahLst/>
              <a:cxnLst/>
              <a:rect l="l" t="t" r="r" b="b"/>
              <a:pathLst>
                <a:path w="10943779" h="1753316">
                  <a:moveTo>
                    <a:pt x="10390059" y="1753316"/>
                  </a:moveTo>
                  <a:lnTo>
                    <a:pt x="553720" y="1753316"/>
                  </a:lnTo>
                  <a:cubicBezTo>
                    <a:pt x="247650" y="1753316"/>
                    <a:pt x="0" y="1360875"/>
                    <a:pt x="0" y="877724"/>
                  </a:cubicBezTo>
                  <a:cubicBezTo>
                    <a:pt x="0" y="392560"/>
                    <a:pt x="247650" y="0"/>
                    <a:pt x="553720" y="0"/>
                  </a:cubicBezTo>
                  <a:lnTo>
                    <a:pt x="10390059" y="0"/>
                  </a:lnTo>
                  <a:cubicBezTo>
                    <a:pt x="10696129" y="0"/>
                    <a:pt x="10943779" y="392560"/>
                    <a:pt x="10943779" y="877724"/>
                  </a:cubicBezTo>
                  <a:cubicBezTo>
                    <a:pt x="10942509" y="1360875"/>
                    <a:pt x="10694859" y="1753316"/>
                    <a:pt x="10390059" y="1753316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9994253" y="4667485"/>
            <a:ext cx="1511947" cy="165043"/>
            <a:chOff x="0" y="0"/>
            <a:chExt cx="10133570" cy="110617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134840" cy="1106170"/>
            </a:xfrm>
            <a:custGeom>
              <a:avLst/>
              <a:gdLst/>
              <a:ahLst/>
              <a:cxnLst/>
              <a:rect l="l" t="t" r="r" b="b"/>
              <a:pathLst>
                <a:path w="10134840" h="1106170">
                  <a:moveTo>
                    <a:pt x="9581120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9581120" y="0"/>
                  </a:lnTo>
                  <a:cubicBezTo>
                    <a:pt x="9887190" y="0"/>
                    <a:pt x="10134840" y="247650"/>
                    <a:pt x="10134840" y="553720"/>
                  </a:cubicBezTo>
                  <a:cubicBezTo>
                    <a:pt x="10133570" y="858520"/>
                    <a:pt x="9885920" y="1106170"/>
                    <a:pt x="9581120" y="11061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4808491" y="2451496"/>
            <a:ext cx="2968343" cy="171279"/>
            <a:chOff x="0" y="0"/>
            <a:chExt cx="5913982" cy="34124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915252" cy="341247"/>
            </a:xfrm>
            <a:custGeom>
              <a:avLst/>
              <a:gdLst/>
              <a:ahLst/>
              <a:cxnLst/>
              <a:rect l="l" t="t" r="r" b="b"/>
              <a:pathLst>
                <a:path w="5915252" h="341247">
                  <a:moveTo>
                    <a:pt x="5361532" y="341247"/>
                  </a:moveTo>
                  <a:lnTo>
                    <a:pt x="553720" y="341247"/>
                  </a:lnTo>
                  <a:cubicBezTo>
                    <a:pt x="247650" y="341247"/>
                    <a:pt x="0" y="264740"/>
                    <a:pt x="0" y="170749"/>
                  </a:cubicBezTo>
                  <a:cubicBezTo>
                    <a:pt x="0" y="76367"/>
                    <a:pt x="247650" y="0"/>
                    <a:pt x="553720" y="0"/>
                  </a:cubicBezTo>
                  <a:lnTo>
                    <a:pt x="5361532" y="0"/>
                  </a:lnTo>
                  <a:cubicBezTo>
                    <a:pt x="5667602" y="0"/>
                    <a:pt x="5915252" y="76367"/>
                    <a:pt x="5915252" y="170749"/>
                  </a:cubicBezTo>
                  <a:cubicBezTo>
                    <a:pt x="5913982" y="264740"/>
                    <a:pt x="5666332" y="341247"/>
                    <a:pt x="5361532" y="341247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041718" y="2908525"/>
            <a:ext cx="1501518" cy="155193"/>
            <a:chOff x="0" y="0"/>
            <a:chExt cx="5913982" cy="61125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915252" cy="611254"/>
            </a:xfrm>
            <a:custGeom>
              <a:avLst/>
              <a:gdLst/>
              <a:ahLst/>
              <a:cxnLst/>
              <a:rect l="l" t="t" r="r" b="b"/>
              <a:pathLst>
                <a:path w="5915252" h="611254">
                  <a:moveTo>
                    <a:pt x="5361532" y="611254"/>
                  </a:moveTo>
                  <a:lnTo>
                    <a:pt x="553720" y="611254"/>
                  </a:lnTo>
                  <a:cubicBezTo>
                    <a:pt x="247650" y="611254"/>
                    <a:pt x="0" y="474335"/>
                    <a:pt x="0" y="305932"/>
                  </a:cubicBezTo>
                  <a:cubicBezTo>
                    <a:pt x="0" y="136827"/>
                    <a:pt x="247650" y="0"/>
                    <a:pt x="553720" y="0"/>
                  </a:cubicBezTo>
                  <a:lnTo>
                    <a:pt x="5361532" y="0"/>
                  </a:lnTo>
                  <a:cubicBezTo>
                    <a:pt x="5667602" y="0"/>
                    <a:pt x="5915252" y="136827"/>
                    <a:pt x="5915252" y="305932"/>
                  </a:cubicBezTo>
                  <a:cubicBezTo>
                    <a:pt x="5913982" y="474335"/>
                    <a:pt x="5666332" y="611254"/>
                    <a:pt x="5361532" y="611254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9273630" y="3790048"/>
            <a:ext cx="1348725" cy="158579"/>
            <a:chOff x="0" y="0"/>
            <a:chExt cx="5913982" cy="69534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915252" cy="695347"/>
            </a:xfrm>
            <a:custGeom>
              <a:avLst/>
              <a:gdLst/>
              <a:ahLst/>
              <a:cxnLst/>
              <a:rect l="l" t="t" r="r" b="b"/>
              <a:pathLst>
                <a:path w="5915252" h="695347">
                  <a:moveTo>
                    <a:pt x="5361532" y="695347"/>
                  </a:moveTo>
                  <a:lnTo>
                    <a:pt x="553720" y="695347"/>
                  </a:lnTo>
                  <a:cubicBezTo>
                    <a:pt x="247650" y="695347"/>
                    <a:pt x="0" y="539614"/>
                    <a:pt x="0" y="348035"/>
                  </a:cubicBezTo>
                  <a:cubicBezTo>
                    <a:pt x="0" y="155658"/>
                    <a:pt x="247650" y="0"/>
                    <a:pt x="553720" y="0"/>
                  </a:cubicBezTo>
                  <a:lnTo>
                    <a:pt x="5361532" y="0"/>
                  </a:lnTo>
                  <a:cubicBezTo>
                    <a:pt x="5667602" y="0"/>
                    <a:pt x="5915252" y="155658"/>
                    <a:pt x="5915252" y="348035"/>
                  </a:cubicBezTo>
                  <a:cubicBezTo>
                    <a:pt x="5913982" y="539614"/>
                    <a:pt x="5666332" y="695347"/>
                    <a:pt x="5361532" y="695347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1905000" y="31378"/>
            <a:ext cx="8382000" cy="636156"/>
            <a:chOff x="0" y="182201"/>
            <a:chExt cx="16764000" cy="1267166"/>
          </a:xfrm>
        </p:grpSpPr>
        <p:sp>
          <p:nvSpPr>
            <p:cNvPr id="56" name="TextBox 56"/>
            <p:cNvSpPr txBox="1"/>
            <p:nvPr/>
          </p:nvSpPr>
          <p:spPr>
            <a:xfrm>
              <a:off x="0" y="932815"/>
              <a:ext cx="16764000" cy="516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600" spc="80">
                  <a:solidFill>
                    <a:srgbClr val="191919"/>
                  </a:solidFill>
                  <a:latin typeface="Aileron Regular"/>
                </a:rPr>
                <a:t>Target: May,20203 to April,2024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182201"/>
              <a:ext cx="16764000" cy="73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spc="71" dirty="0">
                  <a:solidFill>
                    <a:srgbClr val="2C92D5"/>
                  </a:solidFill>
                  <a:latin typeface="Aileron Heavy Bold"/>
                </a:rPr>
                <a:t>GANTT CHART</a:t>
              </a:r>
            </a:p>
          </p:txBody>
        </p:sp>
      </p:grpSp>
      <p:sp>
        <p:nvSpPr>
          <p:cNvPr id="58" name="AutoShape 58"/>
          <p:cNvSpPr/>
          <p:nvPr/>
        </p:nvSpPr>
        <p:spPr>
          <a:xfrm rot="-5400000">
            <a:off x="7867445" y="2805333"/>
            <a:ext cx="4274474" cy="20859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59" name="AutoShape 59"/>
          <p:cNvSpPr/>
          <p:nvPr/>
        </p:nvSpPr>
        <p:spPr>
          <a:xfrm>
            <a:off x="8532807" y="674563"/>
            <a:ext cx="1481647" cy="67155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60" name="TextBox 60"/>
          <p:cNvSpPr txBox="1"/>
          <p:nvPr/>
        </p:nvSpPr>
        <p:spPr>
          <a:xfrm>
            <a:off x="8763100" y="881946"/>
            <a:ext cx="988542" cy="2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2"/>
              </a:lnSpc>
              <a:spcBef>
                <a:spcPct val="0"/>
              </a:spcBef>
            </a:pPr>
            <a:r>
              <a:rPr lang="en-US" sz="1467" spc="57">
                <a:solidFill>
                  <a:srgbClr val="FFFFFF"/>
                </a:solidFill>
                <a:latin typeface="Aileron Regular Bold"/>
              </a:rPr>
              <a:t>JAN-FEB</a:t>
            </a:r>
          </a:p>
        </p:txBody>
      </p:sp>
      <p:sp>
        <p:nvSpPr>
          <p:cNvPr id="61" name="AutoShape 61"/>
          <p:cNvSpPr/>
          <p:nvPr/>
        </p:nvSpPr>
        <p:spPr>
          <a:xfrm>
            <a:off x="10024553" y="674563"/>
            <a:ext cx="1481647" cy="671557"/>
          </a:xfrm>
          <a:prstGeom prst="rect">
            <a:avLst/>
          </a:prstGeom>
          <a:solidFill>
            <a:srgbClr val="0CC0DF"/>
          </a:solidFill>
        </p:spPr>
      </p:sp>
      <p:sp>
        <p:nvSpPr>
          <p:cNvPr id="62" name="TextBox 62"/>
          <p:cNvSpPr txBox="1"/>
          <p:nvPr/>
        </p:nvSpPr>
        <p:spPr>
          <a:xfrm>
            <a:off x="10271106" y="881946"/>
            <a:ext cx="988542" cy="2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2"/>
              </a:lnSpc>
              <a:spcBef>
                <a:spcPct val="0"/>
              </a:spcBef>
            </a:pPr>
            <a:r>
              <a:rPr lang="en-US" sz="1467" spc="57">
                <a:solidFill>
                  <a:srgbClr val="FFFFFF"/>
                </a:solidFill>
                <a:latin typeface="Aileron Regular Bold"/>
              </a:rPr>
              <a:t>MAR-APR</a:t>
            </a:r>
          </a:p>
        </p:txBody>
      </p:sp>
      <p:sp>
        <p:nvSpPr>
          <p:cNvPr id="63" name="AutoShape 63"/>
          <p:cNvSpPr/>
          <p:nvPr/>
        </p:nvSpPr>
        <p:spPr>
          <a:xfrm rot="-5400000">
            <a:off x="6395570" y="2805333"/>
            <a:ext cx="4274474" cy="20859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64" name="TextBox 57">
            <a:extLst>
              <a:ext uri="{FF2B5EF4-FFF2-40B4-BE49-F238E27FC236}">
                <a16:creationId xmlns:a16="http://schemas.microsoft.com/office/drawing/2014/main" id="{24A90220-D0CA-CC01-EE8D-61A62F3CAA68}"/>
              </a:ext>
            </a:extLst>
          </p:cNvPr>
          <p:cNvSpPr txBox="1"/>
          <p:nvPr/>
        </p:nvSpPr>
        <p:spPr>
          <a:xfrm>
            <a:off x="652445" y="4887998"/>
            <a:ext cx="3886200" cy="369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71" dirty="0">
                <a:solidFill>
                  <a:schemeClr val="tx1">
                    <a:lumMod val="50000"/>
                    <a:lumOff val="50000"/>
                  </a:schemeClr>
                </a:solidFill>
                <a:latin typeface="Aileron Heavy Bold"/>
              </a:rPr>
              <a:t>Work </a:t>
            </a:r>
            <a:r>
              <a:rPr lang="en-US" sz="2000" spc="71" dirty="0">
                <a:solidFill>
                  <a:schemeClr val="tx1">
                    <a:lumMod val="50000"/>
                    <a:lumOff val="50000"/>
                  </a:schemeClr>
                </a:solidFill>
                <a:latin typeface="Aileron Heavy Bold"/>
              </a:rPr>
              <a:t>Distribution</a:t>
            </a:r>
            <a:r>
              <a:rPr lang="en-US" sz="2400" spc="71" dirty="0">
                <a:solidFill>
                  <a:schemeClr val="tx1">
                    <a:lumMod val="50000"/>
                    <a:lumOff val="50000"/>
                  </a:schemeClr>
                </a:solidFill>
                <a:latin typeface="Aileron Heavy Bold"/>
              </a:rPr>
              <a:t>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8BD96DE-ACFF-95E8-F9FF-689BBAE140B2}"/>
              </a:ext>
            </a:extLst>
          </p:cNvPr>
          <p:cNvSpPr txBox="1"/>
          <p:nvPr/>
        </p:nvSpPr>
        <p:spPr>
          <a:xfrm>
            <a:off x="2590800" y="5257800"/>
            <a:ext cx="2860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Saad: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Verilog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FPGA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ISA designing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Open Lane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89D1683-000B-D80E-D6AF-6EEE98F692C3}"/>
              </a:ext>
            </a:extLst>
          </p:cNvPr>
          <p:cNvSpPr txBox="1"/>
          <p:nvPr/>
        </p:nvSpPr>
        <p:spPr>
          <a:xfrm>
            <a:off x="9099295" y="5272812"/>
            <a:ext cx="22545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Zaeem: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Verilog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FPGA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ISA designing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Pipelining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C4654F-D026-3098-4C63-D0450D9E5708}"/>
              </a:ext>
            </a:extLst>
          </p:cNvPr>
          <p:cNvSpPr txBox="1"/>
          <p:nvPr/>
        </p:nvSpPr>
        <p:spPr>
          <a:xfrm>
            <a:off x="5559413" y="5264020"/>
            <a:ext cx="22792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Mahnoor: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Verilog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FPGA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ISA designing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Documentation</a:t>
            </a:r>
          </a:p>
        </p:txBody>
      </p:sp>
    </p:spTree>
  </p:cSld>
  <p:clrMapOvr>
    <a:masterClrMapping/>
  </p:clrMapOvr>
  <p:transition spd="med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887" t="24497" r="21123" b="3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2378790"/>
            <a:ext cx="10820400" cy="1610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863"/>
              </a:lnSpc>
              <a:spcBef>
                <a:spcPct val="0"/>
              </a:spcBef>
            </a:pPr>
            <a:r>
              <a:rPr lang="en-US" sz="9600" dirty="0">
                <a:solidFill>
                  <a:schemeClr val="bg1"/>
                </a:solidFill>
                <a:latin typeface="Alegreya Italics"/>
              </a:rPr>
              <a:t>Q&amp;A SESSION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D0A7FE8A-A18D-FE4B-D683-1CD4ED1AF0B6}"/>
              </a:ext>
            </a:extLst>
          </p:cNvPr>
          <p:cNvSpPr txBox="1"/>
          <p:nvPr/>
        </p:nvSpPr>
        <p:spPr>
          <a:xfrm>
            <a:off x="685800" y="4839150"/>
            <a:ext cx="10820400" cy="1594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863"/>
              </a:lnSpc>
              <a:spcBef>
                <a:spcPct val="0"/>
              </a:spcBef>
            </a:pPr>
            <a:r>
              <a:rPr lang="en-US" sz="9188" dirty="0">
                <a:solidFill>
                  <a:srgbClr val="EDEBE6"/>
                </a:solidFill>
                <a:latin typeface="Alegreya Italics"/>
              </a:rPr>
              <a:t>Thanks for listening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67AE41AF-7B98-5373-7BFC-DA6B1BBC52C9}"/>
              </a:ext>
            </a:extLst>
          </p:cNvPr>
          <p:cNvSpPr/>
          <p:nvPr/>
        </p:nvSpPr>
        <p:spPr>
          <a:xfrm>
            <a:off x="0" y="47244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580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102" r="68019"/>
          <a:stretch>
            <a:fillRect/>
          </a:stretch>
        </p:blipFill>
        <p:spPr>
          <a:xfrm rot="-5400000">
            <a:off x="1165428" y="-2598826"/>
            <a:ext cx="2670625" cy="71905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8138" r="61878"/>
          <a:stretch>
            <a:fillRect/>
          </a:stretch>
        </p:blipFill>
        <p:spPr>
          <a:xfrm rot="5337552">
            <a:off x="7292895" y="1521171"/>
            <a:ext cx="3183495" cy="81869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5900" y="533400"/>
            <a:ext cx="1095926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sz="2400" b="1" u="sng" strike="noStrike" dirty="0">
                <a:effectLst/>
                <a:latin typeface="Alegreya Italics" panose="020B0604020202020204" charset="0"/>
              </a:rPr>
              <a:t>Problem Statement: Hardware-Based Acceleration of </a:t>
            </a:r>
          </a:p>
          <a:p>
            <a:pPr algn="ctr">
              <a:spcBef>
                <a:spcPct val="0"/>
              </a:spcBef>
            </a:pPr>
            <a:r>
              <a:rPr lang="en-US" sz="2400" b="1" u="sng" strike="noStrike" dirty="0">
                <a:effectLst/>
                <a:latin typeface="Alegreya Italics" panose="020B0604020202020204" charset="0"/>
              </a:rPr>
              <a:t>Matrix MAC Operations in RISC-V Processor</a:t>
            </a:r>
            <a:endParaRPr lang="en-US" sz="2400" dirty="0">
              <a:solidFill>
                <a:srgbClr val="000000"/>
              </a:solidFill>
              <a:latin typeface="Alegreya Italics" panose="020B060402020202020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F77C05B-BB54-E653-6BD9-FCCB76078482}"/>
              </a:ext>
            </a:extLst>
          </p:cNvPr>
          <p:cNvSpPr txBox="1">
            <a:spLocks/>
          </p:cNvSpPr>
          <p:nvPr/>
        </p:nvSpPr>
        <p:spPr>
          <a:xfrm>
            <a:off x="1524000" y="1977159"/>
            <a:ext cx="9144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en-US" sz="1600" dirty="0">
                <a:latin typeface="Alegreya" panose="020B0604020202020204" charset="0"/>
              </a:rPr>
              <a:t>The increasing demand for efficient matrix manipulation in scientific computing, machine learning, and signal processing necessitates innovative solutions to enhance performance and reduce execution time. </a:t>
            </a:r>
          </a:p>
          <a:p>
            <a:pPr marL="342900" indent="-342900" algn="just"/>
            <a:r>
              <a:rPr lang="en-US" sz="1600" dirty="0">
                <a:latin typeface="Alegreya" panose="020B0604020202020204" charset="0"/>
              </a:rPr>
              <a:t>Matrix MAC operations, being computationally intensive, often pose bottlenecks on traditional processors. </a:t>
            </a:r>
          </a:p>
          <a:p>
            <a:pPr marL="342900" indent="-342900" algn="just"/>
            <a:r>
              <a:rPr lang="en-US" sz="1600" dirty="0">
                <a:latin typeface="Alegreya" panose="020B0604020202020204" charset="0"/>
              </a:rPr>
              <a:t>This project aims to address the need for a hardware-based acceleration solution by designing a specialized hardware accelerator and a RISC-V based processor with a custom instruction set architecture (ISA) tailored for matrix MAC operations.</a:t>
            </a:r>
          </a:p>
          <a:p>
            <a:pPr marL="342900" indent="-342900" algn="just"/>
            <a:r>
              <a:rPr lang="en-US" sz="1600" dirty="0">
                <a:latin typeface="Alegreya" panose="020B0604020202020204" charset="0"/>
              </a:rPr>
              <a:t>By leveraging parallel processing, optimized algorithms, and hardware acceleration, the proposed solution aims to overcome the limitations of traditional processors and significantly improve performance and power efficiency.</a:t>
            </a:r>
          </a:p>
          <a:p>
            <a:pPr marL="342900" indent="-342900" algn="just"/>
            <a:r>
              <a:rPr lang="en-US" sz="1600" dirty="0">
                <a:latin typeface="Alegreya" panose="020B0604020202020204" charset="0"/>
              </a:rPr>
              <a:t>The project involves comprehensive research, algorithm analysis, hardware design, and FPGA implementation.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102" r="68019"/>
          <a:stretch>
            <a:fillRect/>
          </a:stretch>
        </p:blipFill>
        <p:spPr>
          <a:xfrm rot="-5400000">
            <a:off x="1165428" y="-2598826"/>
            <a:ext cx="2670625" cy="71905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8138" r="61878"/>
          <a:stretch>
            <a:fillRect/>
          </a:stretch>
        </p:blipFill>
        <p:spPr>
          <a:xfrm rot="5337552">
            <a:off x="7292895" y="1521171"/>
            <a:ext cx="3183495" cy="81869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619794"/>
            <a:ext cx="3972929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2400" b="1" u="sng" dirty="0">
                <a:latin typeface="Alegreya Italics" panose="020B0604020202020204" charset="0"/>
              </a:rPr>
              <a:t>Identified Problem Area</a:t>
            </a:r>
            <a:endParaRPr lang="en-US" sz="2400" b="1" u="sng" dirty="0">
              <a:solidFill>
                <a:srgbClr val="000000"/>
              </a:solidFill>
              <a:latin typeface="Alegreya Italics" panose="020B060402020202020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1BAB4F-3EF1-AFB7-57EF-A6114B2E7248}"/>
              </a:ext>
            </a:extLst>
          </p:cNvPr>
          <p:cNvSpPr txBox="1">
            <a:spLocks/>
          </p:cNvSpPr>
          <p:nvPr/>
        </p:nvSpPr>
        <p:spPr>
          <a:xfrm>
            <a:off x="1066800" y="1530055"/>
            <a:ext cx="50292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u="sng" dirty="0">
                <a:latin typeface="Alegreya" panose="020B0604020202020204" charset="0"/>
              </a:rPr>
              <a:t>Problems:</a:t>
            </a:r>
          </a:p>
          <a:p>
            <a:r>
              <a:rPr lang="en-US" sz="1400" dirty="0">
                <a:latin typeface="Alegreya" panose="020B0604020202020204" charset="0"/>
              </a:rPr>
              <a:t>ML &amp; DL algorithms require numerous operations, with matrix multiplication (MAT-MUL) being a common and computationally intensive primitive.</a:t>
            </a:r>
          </a:p>
          <a:p>
            <a:r>
              <a:rPr lang="en-US" sz="1400" dirty="0">
                <a:latin typeface="Alegreya" panose="020B0604020202020204" charset="0"/>
              </a:rPr>
              <a:t>Processors are not optimized for matrix multiplication, resulting in slow performance.</a:t>
            </a:r>
          </a:p>
          <a:p>
            <a:r>
              <a:rPr lang="en-US" sz="1400" dirty="0">
                <a:latin typeface="Alegreya" panose="020B0604020202020204" charset="0"/>
              </a:rPr>
              <a:t>ML hardware, such as GPUs and TPUs, are power-hungry and expensive.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b="1" u="sng" dirty="0">
                <a:latin typeface="Alegreya" panose="020B0604020202020204" charset="0"/>
              </a:rPr>
              <a:t>Conventional Solution:</a:t>
            </a:r>
          </a:p>
          <a:p>
            <a:r>
              <a:rPr lang="en-US" sz="1400" dirty="0">
                <a:latin typeface="Alegreya" panose="020B0604020202020204" charset="0"/>
              </a:rPr>
              <a:t>Tesla's full-self driving chip, Google's TPU, and Nvidia's NVDLA, utilize hardware accelerators to speed up ML/DL operations, particularly matrix multiplication.</a:t>
            </a:r>
          </a:p>
          <a:p>
            <a:r>
              <a:rPr lang="en-US" sz="1400" dirty="0">
                <a:latin typeface="Alegreya" panose="020B0604020202020204" charset="0"/>
              </a:rPr>
              <a:t>ML/DL models are constantly evolving, requiring programmable hardware for flexibility and adaptability.</a:t>
            </a:r>
          </a:p>
          <a:p>
            <a:pPr marL="0" indent="0">
              <a:buFont typeface="Arial" pitchFamily="34" charset="0"/>
              <a:buNone/>
            </a:pPr>
            <a:endParaRPr lang="en-US" sz="1400" dirty="0">
              <a:latin typeface="Alegreya" panose="020B0604020202020204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E75ABB87-2D8A-AE29-861B-B33D0D883582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D3E2222-8295-9544-485F-9216B2ABC206}"/>
              </a:ext>
            </a:extLst>
          </p:cNvPr>
          <p:cNvSpPr txBox="1"/>
          <p:nvPr/>
        </p:nvSpPr>
        <p:spPr>
          <a:xfrm>
            <a:off x="6801747" y="2353607"/>
            <a:ext cx="4704454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legreya" panose="020B0604020202020204" charset="0"/>
              </a:rPr>
              <a:t>Creation of a RISC-V based processor which has Matrix multiplication capabilities and isn’t power hungry.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dirty="0">
                <a:effectLst/>
                <a:latin typeface="Alegreya" panose="020B0604020202020204" charset="0"/>
                <a:ea typeface="Calibri" panose="020F0502020204030204" pitchFamily="34" charset="0"/>
              </a:rPr>
              <a:t>Our aim is to design and implement a RISC-V based processor on an FPGA with hardware accelerators for efficient matrix manipulation.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dirty="0">
                <a:latin typeface="Alegreya" panose="020B0604020202020204" charset="0"/>
                <a:ea typeface="Calibri" panose="020F0502020204030204" pitchFamily="34" charset="0"/>
              </a:rPr>
              <a:t>A</a:t>
            </a:r>
            <a:r>
              <a:rPr lang="en" sz="1400" dirty="0">
                <a:effectLst/>
                <a:latin typeface="Alegreya" panose="020B0604020202020204" charset="0"/>
                <a:ea typeface="Calibri" panose="020F0502020204030204" pitchFamily="34" charset="0"/>
              </a:rPr>
              <a:t> custom instruction set architecture (ISA) optimized for matrix operations such as multiplication and addition.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dirty="0">
                <a:effectLst/>
                <a:latin typeface="Alegreya" panose="020B0604020202020204" charset="0"/>
                <a:ea typeface="Calibri" panose="020F0502020204030204" pitchFamily="34" charset="0"/>
              </a:rPr>
              <a:t>Additionally, pipelining techniques will be employed to improve processor performance and speed.</a:t>
            </a:r>
            <a:endParaRPr lang="en-US" sz="1400" dirty="0">
              <a:latin typeface="Alegreya" panose="020B060402020202020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7A33E52C-B5B6-4B46-176C-E52E68D5867E}"/>
              </a:ext>
            </a:extLst>
          </p:cNvPr>
          <p:cNvSpPr txBox="1"/>
          <p:nvPr/>
        </p:nvSpPr>
        <p:spPr>
          <a:xfrm>
            <a:off x="7044358" y="1081487"/>
            <a:ext cx="3680568" cy="98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33"/>
              </a:lnSpc>
              <a:spcBef>
                <a:spcPct val="0"/>
              </a:spcBef>
            </a:pPr>
            <a:r>
              <a:rPr lang="en-US" sz="2400" b="1" u="sng" dirty="0">
                <a:latin typeface="Alegreya Italics" panose="020B0604020202020204" charset="0"/>
              </a:rPr>
              <a:t>Proposed Solution:</a:t>
            </a:r>
            <a:endParaRPr lang="en-US" sz="2400" b="1" u="sng" dirty="0">
              <a:solidFill>
                <a:srgbClr val="000000"/>
              </a:solidFill>
              <a:latin typeface="Alegreya Italic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32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5344" t="4842" b="30208"/>
          <a:stretch>
            <a:fillRect/>
          </a:stretch>
        </p:blipFill>
        <p:spPr>
          <a:xfrm>
            <a:off x="-1036154" y="-544067"/>
            <a:ext cx="3128407" cy="82410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2640601"/>
            <a:ext cx="9793183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Alegreya" panose="020B0604020202020204" charset="0"/>
              </a:rPr>
              <a:t>Problems: As previously discussed in the Presentation.</a:t>
            </a:r>
          </a:p>
          <a:p>
            <a:pPr marL="647670" lvl="1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Alegreya" panose="020B0604020202020204" charset="0"/>
              </a:rPr>
              <a:t>Conventional processors are not optimized for machine learning and lack hardware support for efficient matrix MAC operations.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Alegreya" panose="020B0604020202020204" charset="0"/>
              </a:rPr>
              <a:t>Type of project: Research + Hardware + Software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Alegreya" panose="020B0604020202020204" charset="0"/>
              </a:rPr>
              <a:t>Goal: A RISC-V processor with Matrix MAC Capabilities.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200" y="942960"/>
            <a:ext cx="9799533" cy="106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3"/>
              </a:lnSpc>
              <a:spcBef>
                <a:spcPct val="0"/>
              </a:spcBef>
            </a:pPr>
            <a:r>
              <a:rPr lang="en-US" sz="4400" dirty="0">
                <a:latin typeface="Alegreya Italics" panose="020B0604020202020204" charset="0"/>
              </a:rPr>
              <a:t>Project Overview</a:t>
            </a:r>
            <a:endParaRPr lang="en-US" sz="4400" dirty="0">
              <a:solidFill>
                <a:srgbClr val="000000"/>
              </a:solidFill>
              <a:latin typeface="Alegreya Italics" panose="020B0604020202020204" charset="0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6AC2969-3500-1FA6-14F6-658AFF321A8A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2143905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932" t="39347" r="24157"/>
          <a:stretch>
            <a:fillRect/>
          </a:stretch>
        </p:blipFill>
        <p:spPr>
          <a:xfrm rot="-5400000">
            <a:off x="-1143021" y="-1031357"/>
            <a:ext cx="7844202" cy="8400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6DD9EB2-C784-0AB9-F0B2-C53CF0A8618D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296400" cy="2387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"/>
            <a:r>
              <a:rPr lang="en-US" sz="6000" dirty="0">
                <a:latin typeface="Alegreya Italics" panose="020B0604020202020204" charset="0"/>
              </a:rPr>
              <a:t>Motivation/Justification/Ethical  Impact/Socio-economic Impact</a:t>
            </a:r>
            <a:endParaRPr lang="en-US" sz="6000" dirty="0">
              <a:solidFill>
                <a:srgbClr val="000000"/>
              </a:solidFill>
              <a:latin typeface="Alegreya Italics" panose="020B060402020202020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D001BF5-DBC7-65FE-F0B8-91D05656691A}"/>
              </a:ext>
            </a:extLst>
          </p:cNvPr>
          <p:cNvSpPr txBox="1">
            <a:spLocks/>
          </p:cNvSpPr>
          <p:nvPr/>
        </p:nvSpPr>
        <p:spPr>
          <a:xfrm>
            <a:off x="1524000" y="3886200"/>
            <a:ext cx="9144000" cy="1655762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legreya" panose="020B0604020202020204" charset="0"/>
              </a:rPr>
              <a:t>Total marks 5</a:t>
            </a:r>
            <a:br>
              <a:rPr lang="en-US" sz="2400" dirty="0">
                <a:latin typeface="Alegreya" panose="020B0604020202020204" charset="0"/>
              </a:rPr>
            </a:br>
            <a:r>
              <a:rPr lang="en-US" sz="2400" dirty="0">
                <a:latin typeface="Alegreya" panose="020B0604020202020204" charset="0"/>
              </a:rPr>
              <a:t>This slide must be present in your presentation</a:t>
            </a:r>
            <a:br>
              <a:rPr lang="en-US" sz="2400" dirty="0">
                <a:latin typeface="Alegreya" panose="020B0604020202020204" charset="0"/>
              </a:rPr>
            </a:br>
            <a:r>
              <a:rPr lang="en-US" sz="2400" dirty="0">
                <a:latin typeface="Alegreya" panose="020B0604020202020204" charset="0"/>
              </a:rPr>
              <a:t>During presentation you will read this slide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A6F05E11-78A6-9FFC-CF00-8D6943146A01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0542" r="52891" b="44211"/>
          <a:stretch>
            <a:fillRect/>
          </a:stretch>
        </p:blipFill>
        <p:spPr>
          <a:xfrm>
            <a:off x="6710286" y="1936976"/>
            <a:ext cx="6027606" cy="53695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44306" b="21032"/>
          <a:stretch>
            <a:fillRect/>
          </a:stretch>
        </p:blipFill>
        <p:spPr>
          <a:xfrm rot="110089">
            <a:off x="-3626417" y="-98588"/>
            <a:ext cx="5575193" cy="70551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EC730B-9CA5-610B-9E2A-AA30BB4A47B8}"/>
              </a:ext>
            </a:extLst>
          </p:cNvPr>
          <p:cNvSpPr txBox="1">
            <a:spLocks/>
          </p:cNvSpPr>
          <p:nvPr/>
        </p:nvSpPr>
        <p:spPr>
          <a:xfrm>
            <a:off x="838200" y="473462"/>
            <a:ext cx="4343400" cy="1325563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Alegreya Italics" panose="020B0604020202020204" charset="0"/>
              </a:rPr>
              <a:t>Justification: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46AA19-F971-10CB-6DE1-3905A404FA32}"/>
              </a:ext>
            </a:extLst>
          </p:cNvPr>
          <p:cNvSpPr txBox="1">
            <a:spLocks/>
          </p:cNvSpPr>
          <p:nvPr/>
        </p:nvSpPr>
        <p:spPr>
          <a:xfrm>
            <a:off x="769806" y="1046931"/>
            <a:ext cx="5173794" cy="1578985"/>
          </a:xfrm>
          <a:prstGeom prst="rect">
            <a:avLst/>
          </a:prstGeom>
        </p:spPr>
        <p:txBody>
          <a:bodyPr>
            <a:noAutofit/>
          </a:bodyPr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Increasing demand for ML &amp; DL.</a:t>
            </a:r>
          </a:p>
          <a:p>
            <a:pPr algn="just"/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Matrix multiplication is a fundamental operation in many ML/DL algorithms.</a:t>
            </a:r>
          </a:p>
          <a:p>
            <a:pPr algn="just"/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Conventional processors are not specifically designed for matrix MAC operations.</a:t>
            </a:r>
          </a:p>
          <a:p>
            <a:pPr algn="just"/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Hardware accelerators demonstrate the benefits of specialized hardware for matrix operations.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7F10A1-2954-0A80-CE2E-F01000E52EB9}"/>
              </a:ext>
            </a:extLst>
          </p:cNvPr>
          <p:cNvSpPr txBox="1">
            <a:spLocks/>
          </p:cNvSpPr>
          <p:nvPr/>
        </p:nvSpPr>
        <p:spPr>
          <a:xfrm>
            <a:off x="6899564" y="1690688"/>
            <a:ext cx="4454236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kern="100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7C64E6-8AF2-E7DD-E531-543303080B6A}"/>
              </a:ext>
            </a:extLst>
          </p:cNvPr>
          <p:cNvSpPr txBox="1">
            <a:spLocks/>
          </p:cNvSpPr>
          <p:nvPr/>
        </p:nvSpPr>
        <p:spPr>
          <a:xfrm>
            <a:off x="769807" y="3930046"/>
            <a:ext cx="5173793" cy="1791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Explore hardware and software co-design techniques.</a:t>
            </a:r>
          </a:p>
          <a:p>
            <a:pPr algn="just"/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Understand the relationship between architecture and algorithm performance.</a:t>
            </a:r>
          </a:p>
          <a:p>
            <a:pPr algn="just"/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Enable faster and more energy-efficient ML/DL inference.</a:t>
            </a:r>
          </a:p>
          <a:p>
            <a:pPr algn="just"/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Make a significant impact in the field of machine learning and deep learning.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C953B88-6FEA-CE90-81E3-B5B03B046A88}"/>
              </a:ext>
            </a:extLst>
          </p:cNvPr>
          <p:cNvSpPr txBox="1">
            <a:spLocks/>
          </p:cNvSpPr>
          <p:nvPr/>
        </p:nvSpPr>
        <p:spPr>
          <a:xfrm>
            <a:off x="838200" y="2946590"/>
            <a:ext cx="27432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legreya Italics" panose="020B0604020202020204" charset="0"/>
              </a:rPr>
              <a:t>Motivation :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03FC5545-7F7C-DC17-634E-FF9721D3E800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5BFCE07-A279-CD98-C60B-BB302AD34F7A}"/>
              </a:ext>
            </a:extLst>
          </p:cNvPr>
          <p:cNvSpPr txBox="1">
            <a:spLocks/>
          </p:cNvSpPr>
          <p:nvPr/>
        </p:nvSpPr>
        <p:spPr>
          <a:xfrm>
            <a:off x="6636429" y="1393404"/>
            <a:ext cx="51839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legreya Italics" panose="020B0604020202020204" charset="0"/>
              </a:rPr>
              <a:t>Socio-Economic &amp; Ethical Impact: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C9CE59-81A0-2AA9-7B2E-ADEED5543801}"/>
              </a:ext>
            </a:extLst>
          </p:cNvPr>
          <p:cNvSpPr txBox="1">
            <a:spLocks/>
          </p:cNvSpPr>
          <p:nvPr/>
        </p:nvSpPr>
        <p:spPr>
          <a:xfrm>
            <a:off x="6636429" y="2182095"/>
            <a:ext cx="4348086" cy="28557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Enhanced ML/DL performance enables breakthroughs in healthcare, finance, and autonomous systems.</a:t>
            </a:r>
          </a:p>
          <a:p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Faster and accurate ML/DL models improve decision-making in disease diagnosis, fraud detection, and risk assessment.</a:t>
            </a:r>
          </a:p>
          <a:p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Project contributes to job creation and skill development in ML/DL acceleration.</a:t>
            </a:r>
          </a:p>
          <a:p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On-device processing addresses privacy concerns and reduces data transmission risks.</a:t>
            </a:r>
          </a:p>
          <a:p>
            <a:r>
              <a:rPr lang="en-US" sz="1400" kern="100" dirty="0">
                <a:latin typeface="Alegreya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Optimized ML/DL reduces energy consumption and environmental footprint.</a:t>
            </a:r>
            <a:endParaRPr lang="en-PK" sz="1400" kern="100" dirty="0">
              <a:latin typeface="Alegreya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1557" t="15892" b="20775"/>
          <a:stretch>
            <a:fillRect/>
          </a:stretch>
        </p:blipFill>
        <p:spPr>
          <a:xfrm>
            <a:off x="-1059500" y="-170534"/>
            <a:ext cx="7334191" cy="72722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60C100-529F-6B6F-FEE0-9BDF92365985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"/>
            <a:r>
              <a:rPr lang="en-US" sz="6000" dirty="0">
                <a:latin typeface="Alegreya Italics" panose="020B0604020202020204" charset="0"/>
              </a:rPr>
              <a:t>Short Literature Review 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9F27FCC-664B-7DE2-0A92-727BA604108B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legreya" panose="020B0604020202020204" charset="0"/>
              </a:rPr>
              <a:t>Total marks 5</a:t>
            </a:r>
            <a:br>
              <a:rPr lang="en-US" sz="2400" dirty="0">
                <a:latin typeface="Alegreya" panose="020B0604020202020204" charset="0"/>
              </a:rPr>
            </a:br>
            <a:r>
              <a:rPr lang="en-US" sz="2400" dirty="0">
                <a:latin typeface="Alegreya" panose="020B0604020202020204" charset="0"/>
              </a:rPr>
              <a:t>This slide must be present in your presentation</a:t>
            </a:r>
            <a:br>
              <a:rPr lang="en-US" sz="2400" dirty="0">
                <a:latin typeface="Alegreya" panose="020B0604020202020204" charset="0"/>
              </a:rPr>
            </a:br>
            <a:r>
              <a:rPr lang="en-US" sz="2400" dirty="0">
                <a:latin typeface="Alegreya" panose="020B0604020202020204" charset="0"/>
              </a:rPr>
              <a:t>During presentation you will read this slide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445A041D-37D2-2A22-F1FA-1CF6D8F7326F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5344" t="4842" b="30208"/>
          <a:stretch>
            <a:fillRect/>
          </a:stretch>
        </p:blipFill>
        <p:spPr>
          <a:xfrm>
            <a:off x="-1036154" y="-544067"/>
            <a:ext cx="3128407" cy="82410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7335" y="428642"/>
            <a:ext cx="277731" cy="5143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64DD01C-D62E-C224-8FAD-29C2CE46BEDB}"/>
              </a:ext>
            </a:extLst>
          </p:cNvPr>
          <p:cNvSpPr txBox="1">
            <a:spLocks/>
          </p:cNvSpPr>
          <p:nvPr/>
        </p:nvSpPr>
        <p:spPr>
          <a:xfrm>
            <a:off x="4038600" y="609600"/>
            <a:ext cx="4114800" cy="9211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>
                <a:latin typeface="Alegreya Italics" panose="020B0604020202020204" charset="0"/>
              </a:rPr>
              <a:t>Literature Review: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721175-BCC6-05AA-3462-E2FFC75E1090}"/>
              </a:ext>
            </a:extLst>
          </p:cNvPr>
          <p:cNvSpPr txBox="1">
            <a:spLocks/>
          </p:cNvSpPr>
          <p:nvPr/>
        </p:nvSpPr>
        <p:spPr>
          <a:xfrm>
            <a:off x="1943100" y="1371600"/>
            <a:ext cx="8305800" cy="4572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legreya" panose="020B0604020202020204" charset="0"/>
              </a:rPr>
              <a:t>Existing systems employ specialized co-processors, FPGA-based accelerators, and custom instruction set architectures.</a:t>
            </a:r>
          </a:p>
          <a:p>
            <a:r>
              <a:rPr lang="en-US" sz="1600" dirty="0">
                <a:solidFill>
                  <a:srgbClr val="374151"/>
                </a:solidFill>
                <a:latin typeface="Alegreya" panose="020B0604020202020204" charset="0"/>
              </a:rPr>
              <a:t>Systems like the Matrix Processor Unit (MPU) utilize custom instruction sets for improved performance.</a:t>
            </a:r>
          </a:p>
          <a:p>
            <a:r>
              <a:rPr lang="en-US" sz="1600" dirty="0">
                <a:solidFill>
                  <a:srgbClr val="374151"/>
                </a:solidFill>
                <a:latin typeface="Alegreya" panose="020B0604020202020204" charset="0"/>
              </a:rPr>
              <a:t>FPGA-based accelerators, such as the Xilinx Virtex-7 FPGA-based matrix multiplier, achieve high throughput and low latency.</a:t>
            </a:r>
          </a:p>
          <a:p>
            <a:r>
              <a:rPr lang="en-US" sz="1600" dirty="0">
                <a:solidFill>
                  <a:srgbClr val="374151"/>
                </a:solidFill>
                <a:latin typeface="Alegreya" panose="020B0604020202020204" charset="0"/>
              </a:rPr>
              <a:t>These approaches aim to enhance execution speed and power efficiency of matrix operations, including matrix MAC.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b="1" u="sng" dirty="0">
                <a:solidFill>
                  <a:srgbClr val="374151"/>
                </a:solidFill>
                <a:latin typeface="Alegreya" panose="020B0604020202020204" charset="0"/>
              </a:rPr>
              <a:t>Papers: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500" dirty="0" err="1">
                <a:latin typeface="Alegreya" panose="020B0604020202020204" charset="0"/>
              </a:rPr>
              <a:t>Yunji</a:t>
            </a:r>
            <a:r>
              <a:rPr lang="en-US" sz="1500" dirty="0">
                <a:latin typeface="Alegreya" panose="020B0604020202020204" charset="0"/>
              </a:rPr>
              <a:t> Chen, </a:t>
            </a:r>
            <a:r>
              <a:rPr lang="en-US" sz="1500" dirty="0" err="1">
                <a:latin typeface="Alegreya" panose="020B0604020202020204" charset="0"/>
              </a:rPr>
              <a:t>Tianshi</a:t>
            </a:r>
            <a:r>
              <a:rPr lang="en-US" sz="1500" dirty="0">
                <a:latin typeface="Alegreya" panose="020B0604020202020204" charset="0"/>
              </a:rPr>
              <a:t> Chen, </a:t>
            </a:r>
            <a:r>
              <a:rPr lang="en-US" sz="1500" dirty="0" err="1">
                <a:latin typeface="Alegreya" panose="020B0604020202020204" charset="0"/>
              </a:rPr>
              <a:t>Zhiwei</a:t>
            </a:r>
            <a:r>
              <a:rPr lang="en-US" sz="1500" dirty="0">
                <a:latin typeface="Alegreya" panose="020B0604020202020204" charset="0"/>
              </a:rPr>
              <a:t> Xu, </a:t>
            </a:r>
            <a:r>
              <a:rPr lang="en-US" sz="1500" dirty="0" err="1">
                <a:latin typeface="Alegreya" panose="020B0604020202020204" charset="0"/>
              </a:rPr>
              <a:t>Ninghui</a:t>
            </a:r>
            <a:r>
              <a:rPr lang="en-US" sz="1500" dirty="0">
                <a:latin typeface="Alegreya" panose="020B0604020202020204" charset="0"/>
              </a:rPr>
              <a:t> Sun, and Olivier </a:t>
            </a:r>
            <a:r>
              <a:rPr lang="en-US" sz="1500" dirty="0" err="1">
                <a:latin typeface="Alegreya" panose="020B0604020202020204" charset="0"/>
              </a:rPr>
              <a:t>Temam</a:t>
            </a:r>
            <a:r>
              <a:rPr lang="en-US" sz="1500" dirty="0">
                <a:latin typeface="Alegreya" panose="020B0604020202020204" charset="0"/>
              </a:rPr>
              <a:t>. 2016. </a:t>
            </a:r>
            <a:r>
              <a:rPr lang="en-US" sz="1500" dirty="0" err="1">
                <a:latin typeface="Alegreya" panose="020B0604020202020204" charset="0"/>
              </a:rPr>
              <a:t>DianNao</a:t>
            </a:r>
            <a:r>
              <a:rPr lang="en-US" sz="1500" dirty="0">
                <a:latin typeface="Alegreya" panose="020B0604020202020204" charset="0"/>
              </a:rPr>
              <a:t> family: energy-efficient hardware accelerators for machine learning. </a:t>
            </a:r>
            <a:r>
              <a:rPr lang="en-US" sz="1500" dirty="0" err="1">
                <a:latin typeface="Alegreya" panose="020B0604020202020204" charset="0"/>
              </a:rPr>
              <a:t>Commun</a:t>
            </a:r>
            <a:r>
              <a:rPr lang="en-US" sz="1500" dirty="0">
                <a:latin typeface="Alegreya" panose="020B0604020202020204" charset="0"/>
              </a:rPr>
              <a:t>. ACM 59, 11 (November 2016), 105–112. </a:t>
            </a:r>
            <a:r>
              <a:rPr lang="en-US" sz="1500" dirty="0">
                <a:latin typeface="Alegreya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https://doi.org/10.1145/2996864</a:t>
            </a:r>
            <a:endParaRPr lang="en-US" sz="1500" dirty="0">
              <a:latin typeface="Alegreya" panose="020B060402020202020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1500" dirty="0">
                <a:latin typeface="Alegreya" panose="020B0604020202020204" charset="0"/>
              </a:rPr>
              <a:t>A. </a:t>
            </a:r>
            <a:r>
              <a:rPr lang="en-US" sz="1500" dirty="0" err="1">
                <a:latin typeface="Alegreya" panose="020B0604020202020204" charset="0"/>
              </a:rPr>
              <a:t>Shawahna</a:t>
            </a:r>
            <a:r>
              <a:rPr lang="en-US" sz="1500" dirty="0">
                <a:latin typeface="Alegreya" panose="020B0604020202020204" charset="0"/>
              </a:rPr>
              <a:t>, S. M. </a:t>
            </a:r>
            <a:r>
              <a:rPr lang="en-US" sz="1500" dirty="0" err="1">
                <a:latin typeface="Alegreya" panose="020B0604020202020204" charset="0"/>
              </a:rPr>
              <a:t>Sait</a:t>
            </a:r>
            <a:r>
              <a:rPr lang="en-US" sz="1500" dirty="0">
                <a:latin typeface="Alegreya" panose="020B0604020202020204" charset="0"/>
              </a:rPr>
              <a:t> and A. El-</a:t>
            </a:r>
            <a:r>
              <a:rPr lang="en-US" sz="1500" dirty="0" err="1">
                <a:latin typeface="Alegreya" panose="020B0604020202020204" charset="0"/>
              </a:rPr>
              <a:t>Maleh</a:t>
            </a:r>
            <a:r>
              <a:rPr lang="en-US" sz="1500" dirty="0">
                <a:latin typeface="Alegreya" panose="020B0604020202020204" charset="0"/>
              </a:rPr>
              <a:t>, "FPGA-Based Accelerators of Deep Learning Networks for Learning and Classification: A Review," in IEEE Access, vol. 7, pp. 7823-7859, 2019, </a:t>
            </a:r>
            <a:r>
              <a:rPr lang="en-US" sz="1500" dirty="0" err="1">
                <a:latin typeface="Alegreya" panose="020B0604020202020204" charset="0"/>
              </a:rPr>
              <a:t>doi</a:t>
            </a:r>
            <a:r>
              <a:rPr lang="en-US" sz="1500" dirty="0">
                <a:latin typeface="Alegreya" panose="020B0604020202020204" charset="0"/>
              </a:rPr>
              <a:t>: 10.1109/ACCESS.2018.2890150.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500" dirty="0">
                <a:latin typeface="Alegreya" panose="020B0604020202020204" charset="0"/>
              </a:rPr>
              <a:t>Arrow: A RISC-V Vector Accelerator for Machine Learning Inference. https://arxiv.org/abs/2107.07169</a:t>
            </a:r>
            <a:endParaRPr lang="en-US" sz="2000" dirty="0">
              <a:solidFill>
                <a:srgbClr val="00B0F0"/>
              </a:solidFill>
              <a:latin typeface="Alegreya" panose="020B0604020202020204" charset="0"/>
            </a:endParaRPr>
          </a:p>
          <a:p>
            <a:pPr marL="400050" indent="-400050">
              <a:buFont typeface="+mj-lt"/>
              <a:buAutoNum type="romanUcPeriod"/>
            </a:pPr>
            <a:endParaRPr lang="en-US" sz="2000" dirty="0">
              <a:solidFill>
                <a:srgbClr val="00B0F0"/>
              </a:solidFill>
              <a:latin typeface="Alegreya" panose="020B0604020202020204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DC90EA0-AE03-2E36-C878-E074F03957F3}"/>
              </a:ext>
            </a:extLst>
          </p:cNvPr>
          <p:cNvSpPr/>
          <p:nvPr/>
        </p:nvSpPr>
        <p:spPr>
          <a:xfrm>
            <a:off x="1" y="6172200"/>
            <a:ext cx="12192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med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1787</Words>
  <Application>Microsoft Office PowerPoint</Application>
  <PresentationFormat>Widescreen</PresentationFormat>
  <Paragraphs>224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Aileron Regular Bold</vt:lpstr>
      <vt:lpstr>Arial</vt:lpstr>
      <vt:lpstr>Aileron Heavy Bold</vt:lpstr>
      <vt:lpstr>Aileron Regular</vt:lpstr>
      <vt:lpstr>Calibri</vt:lpstr>
      <vt:lpstr>Alegreya Italics</vt:lpstr>
      <vt:lpstr>Times New Roman</vt:lpstr>
      <vt:lpstr>Aileron Heavy</vt:lpstr>
      <vt:lpstr>Alegreya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Lucifer</dc:creator>
  <cp:lastModifiedBy>u2020414</cp:lastModifiedBy>
  <cp:revision>25</cp:revision>
  <dcterms:created xsi:type="dcterms:W3CDTF">2006-08-16T00:00:00Z</dcterms:created>
  <dcterms:modified xsi:type="dcterms:W3CDTF">2023-05-30T04:32:58Z</dcterms:modified>
  <dc:identifier>DAFkWbMAokE</dc:identifier>
</cp:coreProperties>
</file>